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heme/themeOverride1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142533550" r:id="rId3"/>
    <p:sldId id="2142533080" r:id="rId4"/>
    <p:sldId id="2142533554" r:id="rId5"/>
    <p:sldId id="2142533130" r:id="rId6"/>
    <p:sldId id="2142533553" r:id="rId7"/>
    <p:sldId id="2142533083" r:id="rId8"/>
    <p:sldId id="2142533243" r:id="rId9"/>
    <p:sldId id="2142533555" r:id="rId10"/>
    <p:sldId id="2142533552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E06556-5310-4C51-8415-8DD370166680}" v="18" dt="2023-03-28T02:27:58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7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9A9-4518-8B3F-332B887E06A6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9A9-4518-8B3F-332B887E0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_ * #,##0.0_ ;_ * \-#,##0.0_ ;_ * "-"??_ ;_ @_ </c:formatCode>
                <c:ptCount val="5"/>
                <c:pt idx="0">
                  <c:v>21.01</c:v>
                </c:pt>
                <c:pt idx="1">
                  <c:v>22.92</c:v>
                </c:pt>
                <c:pt idx="2">
                  <c:v>27.31</c:v>
                </c:pt>
                <c:pt idx="3">
                  <c:v>28.58</c:v>
                </c:pt>
                <c:pt idx="4">
                  <c:v>30.06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DC-402F-A679-A32074530E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6898088"/>
        <c:axId val="1066897760"/>
      </c:barChart>
      <c:catAx>
        <c:axId val="1066898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66897760"/>
        <c:crosses val="autoZero"/>
        <c:auto val="1"/>
        <c:lblAlgn val="ctr"/>
        <c:lblOffset val="100"/>
        <c:noMultiLvlLbl val="0"/>
      </c:catAx>
      <c:valAx>
        <c:axId val="1066897760"/>
        <c:scaling>
          <c:orientation val="minMax"/>
        </c:scaling>
        <c:delete val="1"/>
        <c:axPos val="l"/>
        <c:numFmt formatCode="_ * #,##0.0_ ;_ * \-#,##0.0_ ;_ * &quot;-&quot;??_ ;_ @_ " sourceLinked="1"/>
        <c:majorTickMark val="out"/>
        <c:minorTickMark val="none"/>
        <c:tickLblPos val="nextTo"/>
        <c:crossAx val="10668980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827982779619162E-2"/>
          <c:y val="0.21328759541499531"/>
          <c:w val="0.87262079062957942"/>
          <c:h val="0.56952753564800052"/>
        </c:manualLayout>
      </c:layout>
      <c:barChart>
        <c:barDir val="col"/>
        <c:grouping val="stacked"/>
        <c:varyColors val="0"/>
        <c:ser>
          <c:idx val="3"/>
          <c:order val="0"/>
          <c:tx>
            <c:v>GDP</c:v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4.6944174505173285E-3"/>
                  <c:y val="-0.227966158651255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54-4361-B7FB-9B139494B8C1}"/>
                </c:ext>
              </c:extLst>
            </c:dLbl>
            <c:dLbl>
              <c:idx val="1"/>
              <c:layout>
                <c:manualLayout>
                  <c:x val="-4.6944174505173285E-3"/>
                  <c:y val="-0.238569235797825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54-4361-B7FB-9B139494B8C1}"/>
                </c:ext>
              </c:extLst>
            </c:dLbl>
            <c:dLbl>
              <c:idx val="2"/>
              <c:layout>
                <c:manualLayout>
                  <c:x val="0"/>
                  <c:y val="-0.259775390090965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54-4361-B7FB-9B139494B8C1}"/>
                </c:ext>
              </c:extLst>
            </c:dLbl>
            <c:dLbl>
              <c:idx val="3"/>
              <c:layout>
                <c:manualLayout>
                  <c:x val="0"/>
                  <c:y val="-0.2862830829573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54-4361-B7FB-9B139494B8C1}"/>
                </c:ext>
              </c:extLst>
            </c:dLbl>
            <c:dLbl>
              <c:idx val="4"/>
              <c:layout>
                <c:manualLayout>
                  <c:x val="-1.7212665143053657E-16"/>
                  <c:y val="-0.275680005810820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54-4361-B7FB-9B139494B8C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Sheet1!$B$1:$F$1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108</c:v>
                </c:pt>
                <c:pt idx="1">
                  <c:v>116</c:v>
                </c:pt>
                <c:pt idx="2">
                  <c:v>133</c:v>
                </c:pt>
                <c:pt idx="3">
                  <c:v>144</c:v>
                </c:pt>
                <c:pt idx="4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654-4361-B7FB-9B139494B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031360"/>
        <c:axId val="128057728"/>
      </c:barChart>
      <c:catAx>
        <c:axId val="12803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E7E6E6">
                <a:lumMod val="90000"/>
              </a:srgb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805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057728"/>
        <c:scaling>
          <c:orientation val="minMax"/>
          <c:max val="200"/>
        </c:scaling>
        <c:delete val="1"/>
        <c:axPos val="l"/>
        <c:numFmt formatCode="General" sourceLinked="1"/>
        <c:majorTickMark val="out"/>
        <c:minorTickMark val="none"/>
        <c:tickLblPos val="none"/>
        <c:crossAx val="128031360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bg1"/>
          </a:solidFill>
          <a:latin typeface="Calibri" panose="020F0502020204030204" pitchFamily="34" charset="0"/>
          <a:ea typeface="Arial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D8-4B43-9F1B-5A7A511C76B0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FD8-4B43-9F1B-5A7A511C76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13.76</c:v>
                </c:pt>
                <c:pt idx="1">
                  <c:v>15.03</c:v>
                </c:pt>
                <c:pt idx="2">
                  <c:v>16.809999999999999</c:v>
                </c:pt>
                <c:pt idx="3">
                  <c:v>17.420000000000002</c:v>
                </c:pt>
                <c:pt idx="4">
                  <c:v>17.91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DC-402F-A679-A32074530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6898088"/>
        <c:axId val="1066897760"/>
      </c:barChart>
      <c:catAx>
        <c:axId val="106689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66897760"/>
        <c:crosses val="autoZero"/>
        <c:auto val="1"/>
        <c:lblAlgn val="ctr"/>
        <c:lblOffset val="100"/>
        <c:noMultiLvlLbl val="0"/>
      </c:catAx>
      <c:valAx>
        <c:axId val="1066897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668980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78-4A14-9B37-FA93B23FFDBF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678-4A14-9B37-FA93B23FFD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_ * #,##0.0_ ;_ * \-#,##0.0_ ;_ * "-"??_ ;_ @_ </c:formatCode>
                <c:ptCount val="5"/>
                <c:pt idx="0">
                  <c:v>1.43197</c:v>
                </c:pt>
                <c:pt idx="1">
                  <c:v>1.6153900000000001</c:v>
                </c:pt>
                <c:pt idx="2">
                  <c:v>1.6575499999999999</c:v>
                </c:pt>
                <c:pt idx="3">
                  <c:v>1.85379</c:v>
                </c:pt>
                <c:pt idx="4">
                  <c:v>2.3219799999999999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1F-4668-AE32-90A6D2160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6898088"/>
        <c:axId val="1066897760"/>
      </c:barChart>
      <c:catAx>
        <c:axId val="106689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66897760"/>
        <c:crosses val="autoZero"/>
        <c:auto val="1"/>
        <c:lblAlgn val="ctr"/>
        <c:lblOffset val="100"/>
        <c:noMultiLvlLbl val="0"/>
      </c:catAx>
      <c:valAx>
        <c:axId val="1066897760"/>
        <c:scaling>
          <c:orientation val="minMax"/>
        </c:scaling>
        <c:delete val="1"/>
        <c:axPos val="l"/>
        <c:numFmt formatCode="_ * #,##0.0_ ;_ * \-#,##0.0_ ;_ * &quot;-&quot;??_ ;_ @_ " sourceLinked="1"/>
        <c:majorTickMark val="none"/>
        <c:minorTickMark val="none"/>
        <c:tickLblPos val="nextTo"/>
        <c:crossAx val="10668980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778298901903242E-2"/>
          <c:y val="6.1609509301887071E-2"/>
          <c:w val="0.87262079062957942"/>
          <c:h val="0.84900990099009965"/>
        </c:manualLayout>
      </c:layout>
      <c:barChart>
        <c:barDir val="col"/>
        <c:grouping val="stacked"/>
        <c:varyColors val="0"/>
        <c:ser>
          <c:idx val="0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Sheet1!$B$1:$H$1</c:f>
              <c:strCache>
                <c:ptCount val="7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2030 P</c:v>
                </c:pt>
                <c:pt idx="5">
                  <c:v>2040 P</c:v>
                </c:pt>
                <c:pt idx="6">
                  <c:v>2047 P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9-41B1-A38D-82B614BBDD31}"/>
            </c:ext>
          </c:extLst>
        </c:ser>
        <c:ser>
          <c:idx val="1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Sheet1!$B$1:$H$1</c:f>
              <c:strCache>
                <c:ptCount val="7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2030 P</c:v>
                </c:pt>
                <c:pt idx="5">
                  <c:v>2040 P</c:v>
                </c:pt>
                <c:pt idx="6">
                  <c:v>2047 P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99-41B1-A38D-82B614BBDD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8031360"/>
        <c:axId val="128057728"/>
      </c:barChart>
      <c:barChart>
        <c:barDir val="col"/>
        <c:grouping val="stack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T GDP</c:v>
                </c:pt>
              </c:strCache>
            </c:strRef>
          </c:tx>
          <c:spPr>
            <a:solidFill>
              <a:srgbClr val="92D050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899-41B1-A38D-82B614BBDD3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899-41B1-A38D-82B614BBDD3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899-41B1-A38D-82B614BBDD3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899-41B1-A38D-82B614BBDD3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A899-41B1-A38D-82B614BBDD31}"/>
              </c:ext>
            </c:extLst>
          </c:dPt>
          <c:dLbls>
            <c:dLbl>
              <c:idx val="0"/>
              <c:layout>
                <c:manualLayout>
                  <c:x val="0"/>
                  <c:y val="-8.74468486295579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99-41B1-A38D-82B614BBDD31}"/>
                </c:ext>
              </c:extLst>
            </c:dLbl>
            <c:dLbl>
              <c:idx val="1"/>
              <c:layout>
                <c:manualLayout>
                  <c:x val="2.3450585646062711E-3"/>
                  <c:y val="-9.41735292933702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99-41B1-A38D-82B614BBDD31}"/>
                </c:ext>
              </c:extLst>
            </c:dLbl>
            <c:dLbl>
              <c:idx val="2"/>
              <c:layout>
                <c:manualLayout>
                  <c:x val="0"/>
                  <c:y val="-9.08101889614640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99-41B1-A38D-82B614BBDD31}"/>
                </c:ext>
              </c:extLst>
            </c:dLbl>
            <c:dLbl>
              <c:idx val="3"/>
              <c:layout>
                <c:manualLayout>
                  <c:x val="-1.1725292823031356E-3"/>
                  <c:y val="-9.08101889614641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2060292748248E-2"/>
                      <c:h val="5.8539070891798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899-41B1-A38D-82B614BBDD31}"/>
                </c:ext>
              </c:extLst>
            </c:dLbl>
            <c:dLbl>
              <c:idx val="4"/>
              <c:layout>
                <c:manualLayout>
                  <c:x val="-1.1725292823033075E-3"/>
                  <c:y val="-0.1350844595668230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99-41B1-A38D-82B614BBDD31}"/>
                </c:ext>
              </c:extLst>
            </c:dLbl>
            <c:dLbl>
              <c:idx val="5"/>
              <c:layout>
                <c:manualLayout>
                  <c:x val="1.1725292823031356E-3"/>
                  <c:y val="-0.24995180094957431"/>
                </c:manualLayout>
              </c:layout>
              <c:tx>
                <c:rich>
                  <a:bodyPr/>
                  <a:lstStyle/>
                  <a:p>
                    <a:fld id="{382D9B0D-C94F-41CB-A26F-AEAF080997B8}" type="VALUE">
                      <a:rPr lang="en-US" baseline="0" smtClean="0"/>
                      <a:pPr/>
                      <a:t>[VALUE]</a:t>
                    </a:fld>
                    <a:endParaRPr lang="en-IN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899-41B1-A38D-82B614BBDD3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99-41B1-A38D-82B614BBDD31}"/>
                </c:ext>
              </c:extLst>
            </c:dLbl>
            <c:spPr>
              <a:noFill/>
              <a:ln w="2539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2030 P</c:v>
                </c:pt>
                <c:pt idx="5">
                  <c:v>2040 P</c:v>
                </c:pt>
                <c:pt idx="6">
                  <c:v>2047 P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107</c:v>
                </c:pt>
                <c:pt idx="1">
                  <c:v>116</c:v>
                </c:pt>
                <c:pt idx="2">
                  <c:v>149</c:v>
                </c:pt>
                <c:pt idx="3">
                  <c:v>161</c:v>
                </c:pt>
                <c:pt idx="4">
                  <c:v>256</c:v>
                </c:pt>
                <c:pt idx="5">
                  <c:v>580</c:v>
                </c:pt>
                <c:pt idx="6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99-41B1-A38D-82B614BBD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0462680"/>
        <c:axId val="884361344"/>
      </c:barChart>
      <c:catAx>
        <c:axId val="12803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002060"/>
            </a:solidFill>
            <a:prstDash val="solid"/>
          </a:ln>
        </c:spPr>
        <c:txPr>
          <a:bodyPr rot="0" vert="horz"/>
          <a:lstStyle/>
          <a:p>
            <a:pPr>
              <a:defRPr sz="1600">
                <a:latin typeface="+mn-lt"/>
              </a:defRPr>
            </a:pPr>
            <a:endParaRPr lang="en-US"/>
          </a:p>
        </c:txPr>
        <c:crossAx val="12805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057728"/>
        <c:scaling>
          <c:orientation val="minMax"/>
          <c:max val="200"/>
        </c:scaling>
        <c:delete val="1"/>
        <c:axPos val="l"/>
        <c:numFmt formatCode="General" sourceLinked="1"/>
        <c:majorTickMark val="out"/>
        <c:minorTickMark val="none"/>
        <c:tickLblPos val="none"/>
        <c:crossAx val="128031360"/>
        <c:crosses val="autoZero"/>
        <c:crossBetween val="between"/>
      </c:valAx>
      <c:valAx>
        <c:axId val="8843613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880462680"/>
        <c:crosses val="max"/>
        <c:crossBetween val="between"/>
      </c:valAx>
      <c:catAx>
        <c:axId val="8804626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884361344"/>
        <c:crosses val="max"/>
        <c:auto val="1"/>
        <c:lblAlgn val="ctr"/>
        <c:lblOffset val="100"/>
        <c:noMultiLvlLbl val="0"/>
      </c:cat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rgbClr val="162961"/>
          </a:solidFill>
          <a:latin typeface="EYInterstate Light" panose="02000506000000020004" pitchFamily="2" charset="0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778298901903242E-2"/>
          <c:y val="6.1609509301887071E-2"/>
          <c:w val="0.87262079062957942"/>
          <c:h val="0.84900990099009965"/>
        </c:manualLayout>
      </c:layout>
      <c:barChart>
        <c:barDir val="col"/>
        <c:grouping val="stacked"/>
        <c:varyColors val="0"/>
        <c:ser>
          <c:idx val="0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Sheet1!$B$1:$H$1</c:f>
              <c:strCache>
                <c:ptCount val="7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2030 P</c:v>
                </c:pt>
                <c:pt idx="5">
                  <c:v>2040 P</c:v>
                </c:pt>
                <c:pt idx="6">
                  <c:v>2047 P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9-41B1-A38D-82B614BBDD31}"/>
            </c:ext>
          </c:extLst>
        </c:ser>
        <c:ser>
          <c:idx val="1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Sheet1!$B$1:$H$1</c:f>
              <c:strCache>
                <c:ptCount val="7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2030 P</c:v>
                </c:pt>
                <c:pt idx="5">
                  <c:v>2040 P</c:v>
                </c:pt>
                <c:pt idx="6">
                  <c:v>2047 P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99-41B1-A38D-82B614BBDD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8031360"/>
        <c:axId val="128057728"/>
      </c:barChart>
      <c:barChart>
        <c:barDir val="col"/>
        <c:grouping val="stack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T GDP</c:v>
                </c:pt>
              </c:strCache>
            </c:strRef>
          </c:tx>
          <c:spPr>
            <a:solidFill>
              <a:srgbClr val="92D050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899-41B1-A38D-82B614BBDD3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899-41B1-A38D-82B614BBDD3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899-41B1-A38D-82B614BBDD3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899-41B1-A38D-82B614BBDD3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A899-41B1-A38D-82B614BBDD31}"/>
              </c:ext>
            </c:extLst>
          </c:dPt>
          <c:dLbls>
            <c:dLbl>
              <c:idx val="0"/>
              <c:layout>
                <c:manualLayout>
                  <c:x val="0"/>
                  <c:y val="-8.74468486295579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99-41B1-A38D-82B614BBDD31}"/>
                </c:ext>
              </c:extLst>
            </c:dLbl>
            <c:dLbl>
              <c:idx val="1"/>
              <c:layout>
                <c:manualLayout>
                  <c:x val="2.3450585646062711E-3"/>
                  <c:y val="-9.41735292933702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99-41B1-A38D-82B614BBDD31}"/>
                </c:ext>
              </c:extLst>
            </c:dLbl>
            <c:dLbl>
              <c:idx val="2"/>
              <c:layout>
                <c:manualLayout>
                  <c:x val="0"/>
                  <c:y val="-9.08101889614640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99-41B1-A38D-82B614BBDD31}"/>
                </c:ext>
              </c:extLst>
            </c:dLbl>
            <c:dLbl>
              <c:idx val="3"/>
              <c:layout>
                <c:manualLayout>
                  <c:x val="-1.1725292823031356E-3"/>
                  <c:y val="-9.08101889614641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2060292748248E-2"/>
                      <c:h val="5.8539070891798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899-41B1-A38D-82B614BBDD31}"/>
                </c:ext>
              </c:extLst>
            </c:dLbl>
            <c:dLbl>
              <c:idx val="4"/>
              <c:layout>
                <c:manualLayout>
                  <c:x val="-1.1725292823033075E-3"/>
                  <c:y val="-0.1350844595668230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99-41B1-A38D-82B614BBDD31}"/>
                </c:ext>
              </c:extLst>
            </c:dLbl>
            <c:dLbl>
              <c:idx val="5"/>
              <c:layout>
                <c:manualLayout>
                  <c:x val="1.1725292823031356E-3"/>
                  <c:y val="-0.24995180094957431"/>
                </c:manualLayout>
              </c:layout>
              <c:tx>
                <c:rich>
                  <a:bodyPr/>
                  <a:lstStyle/>
                  <a:p>
                    <a:fld id="{382D9B0D-C94F-41CB-A26F-AEAF080997B8}" type="VALUE">
                      <a:rPr lang="en-US" baseline="0" smtClean="0"/>
                      <a:pPr/>
                      <a:t>[VALUE]</a:t>
                    </a:fld>
                    <a:endParaRPr lang="en-IN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899-41B1-A38D-82B614BBDD3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99-41B1-A38D-82B614BBDD31}"/>
                </c:ext>
              </c:extLst>
            </c:dLbl>
            <c:spPr>
              <a:noFill/>
              <a:ln w="2539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2030 P</c:v>
                </c:pt>
                <c:pt idx="5">
                  <c:v>2040 P</c:v>
                </c:pt>
                <c:pt idx="6">
                  <c:v>2047 P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107</c:v>
                </c:pt>
                <c:pt idx="1">
                  <c:v>116</c:v>
                </c:pt>
                <c:pt idx="2">
                  <c:v>149</c:v>
                </c:pt>
                <c:pt idx="3" formatCode="0">
                  <c:v>175</c:v>
                </c:pt>
                <c:pt idx="4" formatCode="0">
                  <c:v>300</c:v>
                </c:pt>
                <c:pt idx="5" formatCode="0">
                  <c:v>1200</c:v>
                </c:pt>
                <c:pt idx="6" formatCode="0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99-41B1-A38D-82B614BBD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0462680"/>
        <c:axId val="884361344"/>
      </c:barChart>
      <c:catAx>
        <c:axId val="12803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002060"/>
            </a:solidFill>
            <a:prstDash val="solid"/>
          </a:ln>
        </c:spPr>
        <c:txPr>
          <a:bodyPr rot="0" vert="horz"/>
          <a:lstStyle/>
          <a:p>
            <a:pPr>
              <a:defRPr sz="1600">
                <a:latin typeface="+mn-lt"/>
              </a:defRPr>
            </a:pPr>
            <a:endParaRPr lang="en-US"/>
          </a:p>
        </c:txPr>
        <c:crossAx val="12805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057728"/>
        <c:scaling>
          <c:orientation val="minMax"/>
          <c:max val="200"/>
        </c:scaling>
        <c:delete val="1"/>
        <c:axPos val="l"/>
        <c:numFmt formatCode="General" sourceLinked="1"/>
        <c:majorTickMark val="out"/>
        <c:minorTickMark val="none"/>
        <c:tickLblPos val="none"/>
        <c:crossAx val="128031360"/>
        <c:crosses val="autoZero"/>
        <c:crossBetween val="between"/>
      </c:valAx>
      <c:valAx>
        <c:axId val="8843613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880462680"/>
        <c:crosses val="max"/>
        <c:crossBetween val="between"/>
      </c:valAx>
      <c:catAx>
        <c:axId val="8804626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884361344"/>
        <c:crosses val="max"/>
        <c:auto val="1"/>
        <c:lblAlgn val="ctr"/>
        <c:lblOffset val="100"/>
        <c:noMultiLvlLbl val="0"/>
      </c:cat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rgbClr val="162961"/>
          </a:solidFill>
          <a:latin typeface="EYInterstate Light" panose="02000506000000020004" pitchFamily="2" charset="0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D7227-0333-47B6-986A-037A55808AB5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D78FD-4BFD-4665-A99E-1AE754713C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94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0463BF-E419-4B23-B020-F0923D26BE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845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Data to be checked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94ABC-F9C7-4526-9116-D2C6DC199546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881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94ABC-F9C7-4526-9116-D2C6DC199546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743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94ABC-F9C7-4526-9116-D2C6DC199546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468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Data to be checked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94ABC-F9C7-4526-9116-D2C6DC199546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877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3" y="1425600"/>
            <a:ext cx="10972800" cy="4698000"/>
          </a:xfrm>
          <a:prstGeom prst="rect">
            <a:avLst/>
          </a:prstGeom>
        </p:spPr>
        <p:txBody>
          <a:bodyPr lIns="0"/>
          <a:lstStyle>
            <a:lvl1pPr>
              <a:defRPr lang="en-US" sz="2051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300280" lvl="0" indent="-300280"/>
            <a:r>
              <a:rPr lang="en-US"/>
              <a:t>Click to edit Master text styles</a:t>
            </a:r>
          </a:p>
          <a:p>
            <a:pPr marL="513733" lvl="1"/>
            <a:r>
              <a:rPr lang="en-US"/>
              <a:t>Second level</a:t>
            </a:r>
          </a:p>
          <a:p>
            <a:pPr marL="714523" lvl="2"/>
            <a:r>
              <a:rPr lang="en-US"/>
              <a:t>Third level</a:t>
            </a:r>
          </a:p>
          <a:p>
            <a:pPr marL="922547" lvl="3"/>
            <a:r>
              <a:rPr lang="en-US"/>
              <a:t>Fourth level</a:t>
            </a:r>
          </a:p>
          <a:p>
            <a:pPr marL="1121529"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81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BA122A6-9E5A-4B70-B33E-18051B90E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771C0B3-3257-4A18-B4FB-00ACD20E9FDF}" type="slidenum">
              <a:rPr lang="en-IN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34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4813B48-FDD4-491A-AE9F-FEE216CF3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1C0B3-3257-4A18-B4FB-00ACD20E9FD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222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49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23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93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47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1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47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72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2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3" y="1425600"/>
            <a:ext cx="10972800" cy="4698000"/>
          </a:xfrm>
          <a:prstGeom prst="rect">
            <a:avLst/>
          </a:prstGeom>
        </p:spPr>
        <p:txBody>
          <a:bodyPr lIns="0"/>
          <a:lstStyle>
            <a:lvl1pPr marL="300280" indent="-300280">
              <a:defRPr sz="2051"/>
            </a:lvl1pPr>
            <a:lvl2pPr marL="513733" indent="-191744">
              <a:defRPr/>
            </a:lvl2pPr>
            <a:lvl3pPr marL="714523" indent="-209833">
              <a:defRPr/>
            </a:lvl3pPr>
            <a:lvl4pPr marL="922547" indent="-191744">
              <a:defRPr/>
            </a:lvl4pPr>
            <a:lvl5pPr marL="1121529" indent="-19898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17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18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47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04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34804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4400" kern="1200" dirty="0">
                <a:solidFill>
                  <a:srgbClr val="00A3A1"/>
                </a:solidFill>
                <a:latin typeface="KPMG Extralight" panose="020B0303030202040204" pitchFamily="34" charset="0"/>
                <a:ea typeface="+mj-ea"/>
                <a:cs typeface="KPMG Extralight" panose="020B0303030202040204" pitchFamily="34" charset="0"/>
              </a:defRPr>
            </a:lvl1pPr>
          </a:lstStyle>
          <a:p>
            <a:r>
              <a:rPr lang="en-US"/>
              <a:t>Four column - Font 44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8200" y="1099930"/>
            <a:ext cx="10515600" cy="0"/>
          </a:xfrm>
          <a:prstGeom prst="line">
            <a:avLst/>
          </a:prstGeom>
          <a:ln>
            <a:solidFill>
              <a:srgbClr val="00A3A1"/>
            </a:solidFill>
            <a:headEnd type="non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9"/>
          <p:cNvSpPr>
            <a:spLocks noGrp="1"/>
          </p:cNvSpPr>
          <p:nvPr>
            <p:ph type="body" sz="quarter" idx="40" hasCustomPrompt="1"/>
          </p:nvPr>
        </p:nvSpPr>
        <p:spPr bwMode="gray">
          <a:xfrm>
            <a:off x="838203" y="1715399"/>
            <a:ext cx="4969933" cy="324000"/>
          </a:xfrm>
          <a:prstGeom prst="rect">
            <a:avLst/>
          </a:prstGeom>
          <a:solidFill>
            <a:srgbClr val="005EB8"/>
          </a:solidFill>
        </p:spPr>
        <p:txBody>
          <a:bodyPr lIns="144000" tIns="36000" rIns="72000" bIns="36000" anchor="ctr"/>
          <a:lstStyle>
            <a:lvl1pPr marL="0" marR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1400" b="1" i="0" u="none" strike="noStrike" kern="1200" cap="none" spc="0" normalizeH="0" baseline="0" noProof="0">
                <a:solidFill>
                  <a:schemeClr val="bg1"/>
                </a:solidFill>
                <a:latin typeface="Univers for KPMG" panose="020B0603020202020204" pitchFamily="34" charset="0"/>
              </a:defRPr>
            </a:lvl1pPr>
            <a:lvl2pPr marL="361950" indent="-180975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2pPr>
            <a:lvl3pPr marL="0" indent="0" eaLnBrk="1" hangingPunct="1">
              <a:spcBef>
                <a:spcPts val="600"/>
              </a:spcBef>
              <a:spcAft>
                <a:spcPts val="1200"/>
              </a:spcAft>
              <a:buFontTx/>
              <a:buNone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3pPr>
            <a:lvl4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4pPr>
            <a:lvl5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5pPr>
            <a:lvl6pPr>
              <a:defRPr baseline="0"/>
            </a:lvl6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Univers for KPMG" panose="020B0603020202020204" pitchFamily="34" charset="0"/>
                <a:ea typeface="+mn-ea"/>
                <a:cs typeface="+mn-cs"/>
              </a:rPr>
              <a:t>Univers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Univers for KPMG" panose="020B0603020202020204" pitchFamily="34" charset="0"/>
                <a:ea typeface="+mn-ea"/>
                <a:cs typeface="+mn-cs"/>
              </a:rPr>
              <a:t> for KPMG Font Size 14 Bold 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838201" y="2171752"/>
            <a:ext cx="4969931" cy="3547849"/>
          </a:xfrm>
          <a:prstGeom prst="rect">
            <a:avLst/>
          </a:prstGeom>
        </p:spPr>
        <p:txBody>
          <a:bodyPr lIns="0" tIns="0" rIns="0" bIns="0"/>
          <a:lstStyle>
            <a:lvl1pPr marL="0" indent="0" eaLnBrk="1" hangingPunct="1">
              <a:spcAft>
                <a:spcPts val="1200"/>
              </a:spcAft>
              <a:buFontTx/>
              <a:buNone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1pPr>
            <a:lvl2pPr marL="361950" indent="-180975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2pPr>
            <a:lvl3pPr marL="0" indent="0" eaLnBrk="1" hangingPunct="1">
              <a:spcBef>
                <a:spcPts val="600"/>
              </a:spcBef>
              <a:spcAft>
                <a:spcPts val="1200"/>
              </a:spcAft>
              <a:buFontTx/>
              <a:buNone/>
              <a:defRPr lang="en-US" sz="1200" b="0" i="0" baseline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3pPr>
            <a:lvl4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4pPr>
            <a:lvl5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5pPr>
            <a:lvl6pPr>
              <a:defRPr baseline="0"/>
            </a:lvl6pPr>
          </a:lstStyle>
          <a:p>
            <a:pPr lvl="0"/>
            <a:r>
              <a:rPr lang="en-US"/>
              <a:t>Master text styles</a:t>
            </a:r>
          </a:p>
          <a:p>
            <a:pPr marL="285750" lvl="1" indent="-285750" eaLnBrk="1" hangingPunct="1">
              <a:spcBef>
                <a:spcPts val="600"/>
              </a:spcBef>
              <a:spcAft>
                <a:spcPts val="1200"/>
              </a:spcAft>
              <a:buFont typeface="Lucida Grande"/>
              <a:buChar char="—"/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2"/>
            <a:r>
              <a:rPr lang="en-US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248400" y="2018906"/>
            <a:ext cx="4968000" cy="58737"/>
            <a:chOff x="4686300" y="2018905"/>
            <a:chExt cx="3726000" cy="5873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686300" y="2048274"/>
              <a:ext cx="37260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686300" y="2018905"/>
              <a:ext cx="251115" cy="58737"/>
            </a:xfrm>
            <a:prstGeom prst="rect">
              <a:avLst/>
            </a:prstGeom>
            <a:solidFill>
              <a:srgbClr val="F68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8161185" y="2018905"/>
              <a:ext cx="251115" cy="58737"/>
            </a:xfrm>
            <a:prstGeom prst="rect">
              <a:avLst/>
            </a:prstGeom>
            <a:solidFill>
              <a:srgbClr val="F68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14" name="Text Placeholder 9"/>
          <p:cNvSpPr>
            <a:spLocks noGrp="1"/>
          </p:cNvSpPr>
          <p:nvPr userDrawn="1">
            <p:ph type="body" sz="quarter" idx="41" hasCustomPrompt="1"/>
          </p:nvPr>
        </p:nvSpPr>
        <p:spPr bwMode="gray">
          <a:xfrm>
            <a:off x="6248400" y="1715399"/>
            <a:ext cx="4969933" cy="324000"/>
          </a:xfrm>
          <a:prstGeom prst="rect">
            <a:avLst/>
          </a:prstGeom>
          <a:noFill/>
        </p:spPr>
        <p:txBody>
          <a:bodyPr lIns="0" tIns="36000" rIns="0" bIns="3600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1400" b="0" i="0" u="none" strike="noStrike" kern="1200" cap="none" spc="0" normalizeH="0" baseline="0" noProof="0" dirty="0" smtClean="0">
                <a:solidFill>
                  <a:srgbClr val="0091DA"/>
                </a:solidFill>
                <a:latin typeface="Univers for KPMG" panose="020B0603020202020204" pitchFamily="34" charset="0"/>
                <a:ea typeface="+mn-ea"/>
                <a:cs typeface="+mn-cs"/>
              </a:defRPr>
            </a:lvl1pPr>
            <a:lvl2pPr marL="361950" indent="-180975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2pPr>
            <a:lvl3pPr marL="0" indent="0" eaLnBrk="1" hangingPunct="1">
              <a:spcBef>
                <a:spcPts val="600"/>
              </a:spcBef>
              <a:spcAft>
                <a:spcPts val="1200"/>
              </a:spcAft>
              <a:buFontTx/>
              <a:buNone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3pPr>
            <a:lvl4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4pPr>
            <a:lvl5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5pPr>
            <a:lvl6pPr>
              <a:defRPr baseline="0"/>
            </a:lvl6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Univers for KPMG" panose="020B0603020202020204" pitchFamily="34" charset="0"/>
                <a:ea typeface="+mn-ea"/>
                <a:cs typeface="+mn-cs"/>
              </a:rPr>
              <a:t>Univers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Univers for KPMG" panose="020B0603020202020204" pitchFamily="34" charset="0"/>
                <a:ea typeface="+mn-ea"/>
                <a:cs typeface="+mn-cs"/>
              </a:rPr>
              <a:t> for KPMG Font Size 14 Bold 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248400" y="5444964"/>
            <a:ext cx="4968000" cy="58737"/>
            <a:chOff x="4572000" y="2111669"/>
            <a:chExt cx="3726000" cy="58737"/>
          </a:xfrm>
          <a:solidFill>
            <a:srgbClr val="F68D2E"/>
          </a:solidFill>
        </p:grpSpPr>
        <p:cxnSp>
          <p:nvCxnSpPr>
            <p:cNvPr id="16" name="Straight Connector 15"/>
            <p:cNvCxnSpPr/>
            <p:nvPr/>
          </p:nvCxnSpPr>
          <p:spPr>
            <a:xfrm>
              <a:off x="4572000" y="2141038"/>
              <a:ext cx="3726000" cy="0"/>
            </a:xfrm>
            <a:prstGeom prst="lin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4572000" y="2111669"/>
              <a:ext cx="251115" cy="587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8046885" y="2111669"/>
              <a:ext cx="251115" cy="587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17412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1">
          <p15:clr>
            <a:srgbClr val="FBAE40"/>
          </p15:clr>
        </p15:guide>
        <p15:guide id="2" pos="513">
          <p15:clr>
            <a:srgbClr val="FBAE40"/>
          </p15:clr>
        </p15:guide>
        <p15:guide id="3" pos="7167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03010" y="1043554"/>
            <a:ext cx="9650791" cy="734804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311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4399" kern="1200" dirty="0">
                <a:solidFill>
                  <a:schemeClr val="bg1"/>
                </a:solidFill>
                <a:latin typeface="KPMG Extralight" panose="020B0303030202040204" pitchFamily="34" charset="0"/>
                <a:ea typeface="+mj-ea"/>
                <a:cs typeface="KPMG Extralight" panose="020B0303030202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9528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4820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03010" y="1043554"/>
            <a:ext cx="9650791" cy="734804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311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4399" kern="1200" dirty="0">
                <a:solidFill>
                  <a:schemeClr val="bg1"/>
                </a:solidFill>
                <a:latin typeface="KPMG Extralight" panose="020B0303030202040204" pitchFamily="34" charset="0"/>
                <a:ea typeface="+mj-ea"/>
                <a:cs typeface="KPMG Extralight" panose="020B0303030202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89871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6321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34804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4400" kern="1200" dirty="0">
                <a:solidFill>
                  <a:srgbClr val="00A3A1"/>
                </a:solidFill>
                <a:latin typeface="KPMG Extralight" panose="020B0303030202040204" pitchFamily="34" charset="0"/>
                <a:ea typeface="+mj-ea"/>
                <a:cs typeface="KPMG Extralight" panose="020B0303030202040204" pitchFamily="34" charset="0"/>
              </a:defRPr>
            </a:lvl1pPr>
          </a:lstStyle>
          <a:p>
            <a:r>
              <a:rPr lang="en-US"/>
              <a:t>Four column - Font 44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8200" y="1099930"/>
            <a:ext cx="10515600" cy="0"/>
          </a:xfrm>
          <a:prstGeom prst="line">
            <a:avLst/>
          </a:prstGeom>
          <a:ln>
            <a:solidFill>
              <a:srgbClr val="00A3A1"/>
            </a:solidFill>
            <a:headEnd type="non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9"/>
          <p:cNvSpPr>
            <a:spLocks noGrp="1"/>
          </p:cNvSpPr>
          <p:nvPr>
            <p:ph type="body" sz="quarter" idx="40" hasCustomPrompt="1"/>
          </p:nvPr>
        </p:nvSpPr>
        <p:spPr bwMode="gray">
          <a:xfrm>
            <a:off x="838203" y="1715399"/>
            <a:ext cx="4969933" cy="324000"/>
          </a:xfrm>
          <a:prstGeom prst="rect">
            <a:avLst/>
          </a:prstGeom>
          <a:solidFill>
            <a:srgbClr val="005EB8"/>
          </a:solidFill>
        </p:spPr>
        <p:txBody>
          <a:bodyPr lIns="144000" tIns="36000" rIns="72000" bIns="36000" anchor="ctr"/>
          <a:lstStyle>
            <a:lvl1pPr marL="0" marR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1400" b="1" i="0" u="none" strike="noStrike" kern="1200" cap="none" spc="0" normalizeH="0" baseline="0" noProof="0">
                <a:solidFill>
                  <a:schemeClr val="bg1"/>
                </a:solidFill>
                <a:latin typeface="Univers for KPMG" panose="020B0603020202020204" pitchFamily="34" charset="0"/>
              </a:defRPr>
            </a:lvl1pPr>
            <a:lvl2pPr marL="361950" indent="-180975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2pPr>
            <a:lvl3pPr marL="0" indent="0" eaLnBrk="1" hangingPunct="1">
              <a:spcBef>
                <a:spcPts val="600"/>
              </a:spcBef>
              <a:spcAft>
                <a:spcPts val="1200"/>
              </a:spcAft>
              <a:buFontTx/>
              <a:buNone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3pPr>
            <a:lvl4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4pPr>
            <a:lvl5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5pPr>
            <a:lvl6pPr>
              <a:defRPr baseline="0"/>
            </a:lvl6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Univers for KPMG" panose="020B0603020202020204" pitchFamily="34" charset="0"/>
                <a:ea typeface="+mn-ea"/>
                <a:cs typeface="+mn-cs"/>
              </a:rPr>
              <a:t>Univers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Univers for KPMG" panose="020B0603020202020204" pitchFamily="34" charset="0"/>
                <a:ea typeface="+mn-ea"/>
                <a:cs typeface="+mn-cs"/>
              </a:rPr>
              <a:t> for KPMG Font Size 14 Bold 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838201" y="2171752"/>
            <a:ext cx="4969931" cy="3547849"/>
          </a:xfrm>
          <a:prstGeom prst="rect">
            <a:avLst/>
          </a:prstGeom>
        </p:spPr>
        <p:txBody>
          <a:bodyPr lIns="0" tIns="0" rIns="0" bIns="0"/>
          <a:lstStyle>
            <a:lvl1pPr marL="0" indent="0" eaLnBrk="1" hangingPunct="1">
              <a:spcAft>
                <a:spcPts val="1200"/>
              </a:spcAft>
              <a:buFontTx/>
              <a:buNone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1pPr>
            <a:lvl2pPr marL="361950" indent="-180975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2pPr>
            <a:lvl3pPr marL="0" indent="0" eaLnBrk="1" hangingPunct="1">
              <a:spcBef>
                <a:spcPts val="600"/>
              </a:spcBef>
              <a:spcAft>
                <a:spcPts val="1200"/>
              </a:spcAft>
              <a:buFontTx/>
              <a:buNone/>
              <a:defRPr lang="en-US" sz="1200" b="0" i="0" baseline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3pPr>
            <a:lvl4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4pPr>
            <a:lvl5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5pPr>
            <a:lvl6pPr>
              <a:defRPr baseline="0"/>
            </a:lvl6pPr>
          </a:lstStyle>
          <a:p>
            <a:pPr lvl="0"/>
            <a:r>
              <a:rPr lang="en-US"/>
              <a:t>Master text styles</a:t>
            </a:r>
          </a:p>
          <a:p>
            <a:pPr marL="285750" lvl="1" indent="-285750" eaLnBrk="1" hangingPunct="1">
              <a:spcBef>
                <a:spcPts val="600"/>
              </a:spcBef>
              <a:spcAft>
                <a:spcPts val="1200"/>
              </a:spcAft>
              <a:buFont typeface="Lucida Grande"/>
              <a:buChar char="—"/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2"/>
            <a:r>
              <a:rPr lang="en-US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248400" y="2018906"/>
            <a:ext cx="4968000" cy="58737"/>
            <a:chOff x="4686300" y="2018905"/>
            <a:chExt cx="3726000" cy="5873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686300" y="2048274"/>
              <a:ext cx="37260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686300" y="2018905"/>
              <a:ext cx="251115" cy="58737"/>
            </a:xfrm>
            <a:prstGeom prst="rect">
              <a:avLst/>
            </a:prstGeom>
            <a:solidFill>
              <a:srgbClr val="F68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8161185" y="2018905"/>
              <a:ext cx="251115" cy="58737"/>
            </a:xfrm>
            <a:prstGeom prst="rect">
              <a:avLst/>
            </a:prstGeom>
            <a:solidFill>
              <a:srgbClr val="F68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4" name="Text Placeholder 9"/>
          <p:cNvSpPr>
            <a:spLocks noGrp="1"/>
          </p:cNvSpPr>
          <p:nvPr userDrawn="1">
            <p:ph type="body" sz="quarter" idx="41" hasCustomPrompt="1"/>
          </p:nvPr>
        </p:nvSpPr>
        <p:spPr bwMode="gray">
          <a:xfrm>
            <a:off x="6248400" y="1715399"/>
            <a:ext cx="4969933" cy="324000"/>
          </a:xfrm>
          <a:prstGeom prst="rect">
            <a:avLst/>
          </a:prstGeom>
          <a:noFill/>
        </p:spPr>
        <p:txBody>
          <a:bodyPr lIns="0" tIns="36000" rIns="0" bIns="3600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1400" b="0" i="0" u="none" strike="noStrike" kern="1200" cap="none" spc="0" normalizeH="0" baseline="0" noProof="0" dirty="0" smtClean="0">
                <a:solidFill>
                  <a:srgbClr val="0091DA"/>
                </a:solidFill>
                <a:latin typeface="Univers for KPMG" panose="020B0603020202020204" pitchFamily="34" charset="0"/>
                <a:ea typeface="+mn-ea"/>
                <a:cs typeface="+mn-cs"/>
              </a:defRPr>
            </a:lvl1pPr>
            <a:lvl2pPr marL="361950" indent="-180975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2pPr>
            <a:lvl3pPr marL="0" indent="0" eaLnBrk="1" hangingPunct="1">
              <a:spcBef>
                <a:spcPts val="600"/>
              </a:spcBef>
              <a:spcAft>
                <a:spcPts val="1200"/>
              </a:spcAft>
              <a:buFontTx/>
              <a:buNone/>
              <a:defRPr lang="en-US" sz="1200" b="0" i="0" dirty="0" smtClean="0">
                <a:solidFill>
                  <a:schemeClr val="tx1"/>
                </a:solidFill>
                <a:latin typeface="Univers for KPMG" panose="020B0603020202020204" pitchFamily="34" charset="0"/>
                <a:cs typeface="Univers for KPMG Light"/>
              </a:defRPr>
            </a:lvl3pPr>
            <a:lvl4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4pPr>
            <a:lvl5pPr>
              <a:spcBef>
                <a:spcPts val="600"/>
              </a:spcBef>
              <a:defRPr sz="1200">
                <a:latin typeface="Univers for KPMG" panose="020B0603020202020204" pitchFamily="34" charset="0"/>
              </a:defRPr>
            </a:lvl5pPr>
            <a:lvl6pPr>
              <a:defRPr baseline="0"/>
            </a:lvl6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Univers for KPMG" panose="020B0603020202020204" pitchFamily="34" charset="0"/>
                <a:ea typeface="+mn-ea"/>
                <a:cs typeface="+mn-cs"/>
              </a:rPr>
              <a:t>Univers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Univers for KPMG" panose="020B0603020202020204" pitchFamily="34" charset="0"/>
                <a:ea typeface="+mn-ea"/>
                <a:cs typeface="+mn-cs"/>
              </a:rPr>
              <a:t> for KPMG Font Size 14 Bold 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248400" y="5444964"/>
            <a:ext cx="4968000" cy="58737"/>
            <a:chOff x="4572000" y="2111669"/>
            <a:chExt cx="3726000" cy="58737"/>
          </a:xfrm>
          <a:solidFill>
            <a:srgbClr val="F68D2E"/>
          </a:solidFill>
        </p:grpSpPr>
        <p:cxnSp>
          <p:nvCxnSpPr>
            <p:cNvPr id="16" name="Straight Connector 15"/>
            <p:cNvCxnSpPr/>
            <p:nvPr/>
          </p:nvCxnSpPr>
          <p:spPr>
            <a:xfrm>
              <a:off x="4572000" y="2141038"/>
              <a:ext cx="3726000" cy="0"/>
            </a:xfrm>
            <a:prstGeom prst="lin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4572000" y="2111669"/>
              <a:ext cx="251115" cy="587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8046885" y="2111669"/>
              <a:ext cx="251115" cy="587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952984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1">
          <p15:clr>
            <a:srgbClr val="FBAE40"/>
          </p15:clr>
        </p15:guide>
        <p15:guide id="2" pos="513">
          <p15:clr>
            <a:srgbClr val="FBAE40"/>
          </p15:clr>
        </p15:guide>
        <p15:guide id="3" pos="7167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03010" y="1043554"/>
            <a:ext cx="9650791" cy="734804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311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4399" kern="1200" dirty="0">
                <a:solidFill>
                  <a:schemeClr val="bg1"/>
                </a:solidFill>
                <a:latin typeface="KPMG Extralight" panose="020B0303030202040204" pitchFamily="34" charset="0"/>
                <a:ea typeface="+mj-ea"/>
                <a:cs typeface="KPMG Extralight" panose="020B0303030202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0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609603" y="1044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51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14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Freeform 6"/>
          <p:cNvSpPr>
            <a:spLocks/>
          </p:cNvSpPr>
          <p:nvPr userDrawn="1"/>
        </p:nvSpPr>
        <p:spPr bwMode="gray">
          <a:xfrm>
            <a:off x="598177" y="1057276"/>
            <a:ext cx="10987715" cy="519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25" y="0"/>
              </a:cxn>
              <a:cxn ang="0">
                <a:pos x="6925" y="2053"/>
              </a:cxn>
              <a:cxn ang="0">
                <a:pos x="0" y="3273"/>
              </a:cxn>
              <a:cxn ang="0">
                <a:pos x="0" y="0"/>
              </a:cxn>
            </a:cxnLst>
            <a:rect l="0" t="0" r="r" b="b"/>
            <a:pathLst>
              <a:path w="6925" h="3273">
                <a:moveTo>
                  <a:pt x="0" y="0"/>
                </a:moveTo>
                <a:lnTo>
                  <a:pt x="6925" y="0"/>
                </a:lnTo>
                <a:lnTo>
                  <a:pt x="6925" y="2053"/>
                </a:lnTo>
                <a:lnTo>
                  <a:pt x="0" y="32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04203" tIns="52101" rIns="104203" bIns="52101" numCol="1" anchor="t" anchorCtr="0" compatLnSpc="1">
            <a:prstTxWarp prst="textNoShape">
              <a:avLst/>
            </a:prstTxWarp>
          </a:bodyPr>
          <a:lstStyle/>
          <a:p>
            <a:endParaRPr lang="en-GB" sz="2051" dirty="0">
              <a:latin typeface="EYInterstate" panose="02000503020000020004" pitchFamily="2" charset="0"/>
            </a:endParaRPr>
          </a:p>
        </p:txBody>
      </p:sp>
      <p:sp>
        <p:nvSpPr>
          <p:cNvPr id="18" name="Line 10"/>
          <p:cNvSpPr>
            <a:spLocks noChangeShapeType="1"/>
          </p:cNvSpPr>
          <p:nvPr userDrawn="1"/>
        </p:nvSpPr>
        <p:spPr bwMode="auto">
          <a:xfrm>
            <a:off x="609603" y="1044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51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609603" y="274639"/>
            <a:ext cx="10972800" cy="779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39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gray">
          <a:xfrm>
            <a:off x="598177" y="1057276"/>
            <a:ext cx="10987715" cy="519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25" y="0"/>
              </a:cxn>
              <a:cxn ang="0">
                <a:pos x="6925" y="2053"/>
              </a:cxn>
              <a:cxn ang="0">
                <a:pos x="0" y="3273"/>
              </a:cxn>
              <a:cxn ang="0">
                <a:pos x="0" y="0"/>
              </a:cxn>
            </a:cxnLst>
            <a:rect l="0" t="0" r="r" b="b"/>
            <a:pathLst>
              <a:path w="6925" h="3273">
                <a:moveTo>
                  <a:pt x="0" y="0"/>
                </a:moveTo>
                <a:lnTo>
                  <a:pt x="6925" y="0"/>
                </a:lnTo>
                <a:lnTo>
                  <a:pt x="6925" y="2053"/>
                </a:lnTo>
                <a:lnTo>
                  <a:pt x="0" y="3273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vert="horz" wrap="square" lIns="104203" tIns="52101" rIns="104203" bIns="52101" numCol="1" anchor="t" anchorCtr="0" compatLnSpc="1">
            <a:prstTxWarp prst="textNoShape">
              <a:avLst/>
            </a:prstTxWarp>
          </a:bodyPr>
          <a:lstStyle/>
          <a:p>
            <a:endParaRPr lang="en-GB" sz="2051" dirty="0">
              <a:latin typeface="EYInterstate" panose="02000503020000020004" pitchFamily="2" charset="0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09603" y="274639"/>
            <a:ext cx="10972800" cy="779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8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290" y="1058401"/>
            <a:ext cx="10984159" cy="519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6640" y="6290401"/>
            <a:ext cx="455763" cy="369416"/>
          </a:xfrm>
          <a:prstGeom prst="rect">
            <a:avLst/>
          </a:prstGeom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609603" y="1044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51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09603" y="274639"/>
            <a:ext cx="10972800" cy="779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18738" y="6442687"/>
            <a:ext cx="823244" cy="18177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253" dirty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Page </a:t>
            </a:r>
            <a:fld id="{9AE4D82F-B047-469B-AC52-A46321747EAF}" type="slidenum">
              <a:rPr lang="en-GB" sz="1253" smtClean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pPr/>
              <a:t>‹#›</a:t>
            </a:fld>
            <a:endParaRPr lang="en-GB" sz="1253" dirty="0">
              <a:solidFill>
                <a:schemeClr val="bg1"/>
              </a:solidFill>
              <a:latin typeface="EYInterstate Light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331550" y="6442687"/>
            <a:ext cx="1644175" cy="18177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fld id="{123AE2BB-0D0C-49F7-9596-050E760231CA}" type="datetime4">
              <a:rPr lang="en-GB" sz="1253" smtClean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28 March 2023</a:t>
            </a:fld>
            <a:endParaRPr lang="en-GB" sz="1253" dirty="0">
              <a:solidFill>
                <a:schemeClr val="bg1"/>
              </a:solidFill>
              <a:latin typeface="EYInterstate Light" panose="02000506000000020004" pitchFamily="2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3050261" y="6442687"/>
            <a:ext cx="3911227" cy="18177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253" dirty="0">
                <a:solidFill>
                  <a:schemeClr val="bg1"/>
                </a:solidFill>
                <a:latin typeface="EYInterstate Light" panose="02000506000000020004" pitchFamily="2" charset="0"/>
                <a:cs typeface="Calibri" panose="020F0502020204030204" pitchFamily="34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3765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10"/>
          <p:cNvSpPr>
            <a:spLocks noChangeShapeType="1"/>
          </p:cNvSpPr>
          <p:nvPr userDrawn="1"/>
        </p:nvSpPr>
        <p:spPr bwMode="auto">
          <a:xfrm>
            <a:off x="609603" y="1044000"/>
            <a:ext cx="10972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51" noProof="0" dirty="0">
              <a:solidFill>
                <a:schemeClr val="bg1"/>
              </a:solidFill>
              <a:latin typeface="EYInterstate" panose="02000503020000020004" pitchFamily="2" charset="0"/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609603" y="274639"/>
            <a:ext cx="10972800" cy="779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99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03010" y="1043554"/>
            <a:ext cx="9650791" cy="734804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311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4399" kern="1200" dirty="0">
                <a:solidFill>
                  <a:schemeClr val="bg1"/>
                </a:solidFill>
                <a:latin typeface="KPMG Extralight" panose="020B0303030202040204" pitchFamily="34" charset="0"/>
                <a:ea typeface="+mj-ea"/>
                <a:cs typeface="KPMG Extralight" panose="020B0303030202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847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microsoft.com/office/2007/relationships/hdphoto" Target="../media/hdphoto1.wdp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3" y="274639"/>
            <a:ext cx="10972800" cy="779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8E6EDBA-1BC0-4648-AE9C-6185E99730EC}"/>
              </a:ext>
            </a:extLst>
          </p:cNvPr>
          <p:cNvGrpSpPr/>
          <p:nvPr userDrawn="1"/>
        </p:nvGrpSpPr>
        <p:grpSpPr>
          <a:xfrm>
            <a:off x="0" y="0"/>
            <a:ext cx="12192000" cy="859354"/>
            <a:chOff x="0" y="0"/>
            <a:chExt cx="12192000" cy="8593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9080D56-EABC-4943-8CC2-6E989A8A4950}"/>
                </a:ext>
              </a:extLst>
            </p:cNvPr>
            <p:cNvSpPr/>
            <p:nvPr userDrawn="1"/>
          </p:nvSpPr>
          <p:spPr>
            <a:xfrm>
              <a:off x="0" y="0"/>
              <a:ext cx="12192000" cy="711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" panose="020F0502020204030204" pitchFamily="34" charset="0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FE18663E-525D-4C01-9E64-7909C06BF5E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 cstate="email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2080"/>
            <a:stretch/>
          </p:blipFill>
          <p:spPr bwMode="auto">
            <a:xfrm>
              <a:off x="147890" y="73401"/>
              <a:ext cx="1827041" cy="650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D10E3A1-FB11-4CD5-94F6-279CF996A6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829704"/>
              <a:ext cx="12192000" cy="29650"/>
            </a:xfrm>
            <a:prstGeom prst="line">
              <a:avLst/>
            </a:prstGeom>
            <a:ln w="9525">
              <a:solidFill>
                <a:srgbClr val="B25158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3A61F462-CB0A-4FB6-9D85-086A8D1A65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5455" b="98030" l="0" r="100000">
                        <a14:foregroundMark x1="43883" y1="5606" x2="43883" y2="5606"/>
                        <a14:foregroundMark x1="43883" y1="5606" x2="43883" y2="56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9869" y="6210931"/>
            <a:ext cx="498939" cy="639953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97538DD-AEF6-4C54-86FF-CC65416DE8B4}"/>
              </a:ext>
            </a:extLst>
          </p:cNvPr>
          <p:cNvCxnSpPr/>
          <p:nvPr userDrawn="1"/>
        </p:nvCxnSpPr>
        <p:spPr>
          <a:xfrm>
            <a:off x="0" y="6821056"/>
            <a:ext cx="12192000" cy="0"/>
          </a:xfrm>
          <a:prstGeom prst="line">
            <a:avLst/>
          </a:prstGeom>
          <a:noFill/>
          <a:ln w="76200" cap="flat" cmpd="sng" algn="ctr">
            <a:solidFill>
              <a:srgbClr val="E7E6E6">
                <a:lumMod val="90000"/>
              </a:srgbClr>
            </a:solidFill>
            <a:prstDash val="solid"/>
            <a:miter lim="800000"/>
          </a:ln>
          <a:effectLst/>
        </p:spPr>
      </p:cxn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9979B300-0F8C-49C7-BBBD-8E34682731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72800" y="94717"/>
            <a:ext cx="1219200" cy="74981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2598427-0E48-49BB-9902-A04BAC9D89E2}"/>
              </a:ext>
            </a:extLst>
          </p:cNvPr>
          <p:cNvSpPr txBox="1">
            <a:spLocks/>
          </p:cNvSpPr>
          <p:nvPr userDrawn="1"/>
        </p:nvSpPr>
        <p:spPr>
          <a:xfrm>
            <a:off x="745601" y="6449869"/>
            <a:ext cx="2743200" cy="251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Slide </a:t>
            </a:r>
            <a:fld id="{48F63A3B-78C7-47BE-AE5E-E10140E04643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5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041935" rtl="0" eaLnBrk="1" latinLnBrk="0" hangingPunct="1">
        <a:lnSpc>
          <a:spcPct val="85000"/>
        </a:lnSpc>
        <a:spcBef>
          <a:spcPct val="0"/>
        </a:spcBef>
        <a:buNone/>
        <a:defRPr sz="3419" b="1" kern="1200">
          <a:solidFill>
            <a:schemeClr val="bg2"/>
          </a:solidFill>
          <a:latin typeface="EYInterstate" panose="02000503020000020004" pitchFamily="2" charset="0"/>
          <a:ea typeface="+mj-ea"/>
          <a:cs typeface="Calibri" panose="020F0502020204030204" pitchFamily="34" charset="0"/>
        </a:defRPr>
      </a:lvl1pPr>
    </p:titleStyle>
    <p:bodyStyle>
      <a:lvl1pPr marL="195363" indent="-195363" algn="l" defTabSz="1041935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368" kern="1200">
          <a:solidFill>
            <a:schemeClr val="bg1"/>
          </a:solidFill>
          <a:latin typeface="EYInterstate" pitchFamily="2" charset="0"/>
          <a:ea typeface="+mn-ea"/>
          <a:cs typeface="+mn-cs"/>
        </a:defRPr>
      </a:lvl1pPr>
      <a:lvl2pPr marL="390727" indent="-191744" algn="l" defTabSz="1041935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368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2pPr>
      <a:lvl3pPr marL="589706" indent="-209833" algn="l" defTabSz="1041935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368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3pPr>
      <a:lvl4pPr marL="781453" indent="-191744" algn="l" defTabSz="1041935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368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4pPr>
      <a:lvl5pPr marL="980432" indent="-198981" algn="l" defTabSz="1041935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368" kern="1200">
          <a:solidFill>
            <a:schemeClr val="bg1"/>
          </a:solidFill>
          <a:latin typeface="EYInterstate Light" pitchFamily="2" charset="0"/>
          <a:ea typeface="+mn-ea"/>
          <a:cs typeface="+mn-cs"/>
        </a:defRPr>
      </a:lvl5pPr>
      <a:lvl6pPr marL="2865322" indent="-260484" algn="l" defTabSz="1041935" rtl="0" eaLnBrk="1" latinLnBrk="0" hangingPunct="1">
        <a:spcBef>
          <a:spcPct val="20000"/>
        </a:spcBef>
        <a:buFont typeface="Arial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6pPr>
      <a:lvl7pPr marL="3386290" indent="-260484" algn="l" defTabSz="1041935" rtl="0" eaLnBrk="1" latinLnBrk="0" hangingPunct="1">
        <a:spcBef>
          <a:spcPct val="20000"/>
        </a:spcBef>
        <a:buFont typeface="Arial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7pPr>
      <a:lvl8pPr marL="3907259" indent="-260484" algn="l" defTabSz="1041935" rtl="0" eaLnBrk="1" latinLnBrk="0" hangingPunct="1">
        <a:spcBef>
          <a:spcPct val="20000"/>
        </a:spcBef>
        <a:buFont typeface="Arial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8pPr>
      <a:lvl9pPr marL="4428225" indent="-260484" algn="l" defTabSz="1041935" rtl="0" eaLnBrk="1" latinLnBrk="0" hangingPunct="1">
        <a:spcBef>
          <a:spcPct val="20000"/>
        </a:spcBef>
        <a:buFont typeface="Arial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1935" rtl="0" eaLnBrk="1" latinLnBrk="0" hangingPunct="1">
        <a:defRPr sz="2051" kern="1200">
          <a:solidFill>
            <a:schemeClr val="tx1"/>
          </a:solidFill>
          <a:latin typeface="+mn-lt"/>
          <a:ea typeface="+mn-ea"/>
          <a:cs typeface="+mn-cs"/>
        </a:defRPr>
      </a:lvl1pPr>
      <a:lvl2pPr marL="520968" algn="l" defTabSz="1041935" rtl="0" eaLnBrk="1" latinLnBrk="0" hangingPunct="1">
        <a:defRPr sz="2051" kern="1200">
          <a:solidFill>
            <a:schemeClr val="tx1"/>
          </a:solidFill>
          <a:latin typeface="+mn-lt"/>
          <a:ea typeface="+mn-ea"/>
          <a:cs typeface="+mn-cs"/>
        </a:defRPr>
      </a:lvl2pPr>
      <a:lvl3pPr marL="1041935" algn="l" defTabSz="1041935" rtl="0" eaLnBrk="1" latinLnBrk="0" hangingPunct="1">
        <a:defRPr sz="2051" kern="1200">
          <a:solidFill>
            <a:schemeClr val="tx1"/>
          </a:solidFill>
          <a:latin typeface="+mn-lt"/>
          <a:ea typeface="+mn-ea"/>
          <a:cs typeface="+mn-cs"/>
        </a:defRPr>
      </a:lvl3pPr>
      <a:lvl4pPr marL="1562903" algn="l" defTabSz="1041935" rtl="0" eaLnBrk="1" latinLnBrk="0" hangingPunct="1">
        <a:defRPr sz="2051" kern="1200">
          <a:solidFill>
            <a:schemeClr val="tx1"/>
          </a:solidFill>
          <a:latin typeface="+mn-lt"/>
          <a:ea typeface="+mn-ea"/>
          <a:cs typeface="+mn-cs"/>
        </a:defRPr>
      </a:lvl4pPr>
      <a:lvl5pPr marL="2083870" algn="l" defTabSz="1041935" rtl="0" eaLnBrk="1" latinLnBrk="0" hangingPunct="1">
        <a:defRPr sz="2051" kern="1200">
          <a:solidFill>
            <a:schemeClr val="tx1"/>
          </a:solidFill>
          <a:latin typeface="+mn-lt"/>
          <a:ea typeface="+mn-ea"/>
          <a:cs typeface="+mn-cs"/>
        </a:defRPr>
      </a:lvl5pPr>
      <a:lvl6pPr marL="2604838" algn="l" defTabSz="1041935" rtl="0" eaLnBrk="1" latinLnBrk="0" hangingPunct="1">
        <a:defRPr sz="2051" kern="1200">
          <a:solidFill>
            <a:schemeClr val="tx1"/>
          </a:solidFill>
          <a:latin typeface="+mn-lt"/>
          <a:ea typeface="+mn-ea"/>
          <a:cs typeface="+mn-cs"/>
        </a:defRPr>
      </a:lvl6pPr>
      <a:lvl7pPr marL="3125806" algn="l" defTabSz="1041935" rtl="0" eaLnBrk="1" latinLnBrk="0" hangingPunct="1">
        <a:defRPr sz="2051" kern="1200">
          <a:solidFill>
            <a:schemeClr val="tx1"/>
          </a:solidFill>
          <a:latin typeface="+mn-lt"/>
          <a:ea typeface="+mn-ea"/>
          <a:cs typeface="+mn-cs"/>
        </a:defRPr>
      </a:lvl7pPr>
      <a:lvl8pPr marL="3646774" algn="l" defTabSz="1041935" rtl="0" eaLnBrk="1" latinLnBrk="0" hangingPunct="1">
        <a:defRPr sz="2051" kern="1200">
          <a:solidFill>
            <a:schemeClr val="tx1"/>
          </a:solidFill>
          <a:latin typeface="+mn-lt"/>
          <a:ea typeface="+mn-ea"/>
          <a:cs typeface="+mn-cs"/>
        </a:defRPr>
      </a:lvl8pPr>
      <a:lvl9pPr marL="4167743" algn="l" defTabSz="1041935" rtl="0" eaLnBrk="1" latinLnBrk="0" hangingPunct="1">
        <a:defRPr sz="20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52578D-EA1C-493E-B224-E0B2268E98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5455" b="98030" l="0" r="100000">
                        <a14:foregroundMark x1="43883" y1="5606" x2="43883" y2="5606"/>
                        <a14:foregroundMark x1="43883" y1="5606" x2="43883" y2="56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9869" y="6210931"/>
            <a:ext cx="498939" cy="63995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446E1FA-CA30-4B3F-A635-1AA114417292}"/>
              </a:ext>
            </a:extLst>
          </p:cNvPr>
          <p:cNvSpPr/>
          <p:nvPr userDrawn="1"/>
        </p:nvSpPr>
        <p:spPr>
          <a:xfrm>
            <a:off x="0" y="0"/>
            <a:ext cx="12192000" cy="7112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74CD7C3E-9CD4-4939-B78F-5EFE56AEFAD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2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" t="22080" r="-222" b="-7252"/>
          <a:stretch/>
        </p:blipFill>
        <p:spPr bwMode="auto">
          <a:xfrm>
            <a:off x="147890" y="73400"/>
            <a:ext cx="1831035" cy="71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817BAC-4731-46D6-B19B-A14DC9087166}"/>
              </a:ext>
            </a:extLst>
          </p:cNvPr>
          <p:cNvCxnSpPr/>
          <p:nvPr userDrawn="1"/>
        </p:nvCxnSpPr>
        <p:spPr>
          <a:xfrm>
            <a:off x="0" y="6821056"/>
            <a:ext cx="12192000" cy="0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7260812E-A4F8-4381-B898-D010E74FF9D2}"/>
              </a:ext>
            </a:extLst>
          </p:cNvPr>
          <p:cNvSpPr txBox="1">
            <a:spLocks/>
          </p:cNvSpPr>
          <p:nvPr userDrawn="1"/>
        </p:nvSpPr>
        <p:spPr>
          <a:xfrm>
            <a:off x="745601" y="6449869"/>
            <a:ext cx="2743200" cy="251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Slide </a:t>
            </a:r>
            <a:fld id="{48F63A3B-78C7-47BE-AE5E-E10140E04643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D4045105-D3D9-4C8A-BC2C-13F0BAF35F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631" t="27229" r="11631" b="25577"/>
          <a:stretch/>
        </p:blipFill>
        <p:spPr>
          <a:xfrm>
            <a:off x="10972800" y="94717"/>
            <a:ext cx="1219200" cy="74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3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701" r:id="rId17"/>
    <p:sldLayoutId id="2147483702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2.sv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0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tree, mountain, sky, outdoor&#10;&#10;Description automatically generated">
            <a:extLst>
              <a:ext uri="{FF2B5EF4-FFF2-40B4-BE49-F238E27FC236}">
                <a16:creationId xmlns:a16="http://schemas.microsoft.com/office/drawing/2014/main" id="{78AFA4CB-EA10-48C7-B12E-79E9A16D3F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76" b="12976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513C6-DF2D-4752-BFC1-8212BA692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58000"/>
          </a:xfrm>
          <a:solidFill>
            <a:srgbClr val="000309">
              <a:alpha val="45098"/>
            </a:srgbClr>
          </a:solidFill>
        </p:spPr>
        <p:txBody>
          <a:bodyPr>
            <a:normAutofit/>
          </a:bodyPr>
          <a:lstStyle/>
          <a:p>
            <a:pPr marL="354013">
              <a:lnSpc>
                <a:spcPct val="114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IN" sz="4000" i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IN" sz="3600" i="1" dirty="0">
                <a:solidFill>
                  <a:schemeClr val="accent2"/>
                </a:solidFill>
                <a:latin typeface="Calibri" panose="020F0502020204030204" pitchFamily="34" charset="0"/>
              </a:rPr>
              <a:t>Tourism in Mission Mode – during </a:t>
            </a:r>
            <a:r>
              <a:rPr lang="en-IN" sz="3600" i="1" dirty="0" err="1">
                <a:solidFill>
                  <a:schemeClr val="accent2"/>
                </a:solidFill>
                <a:latin typeface="Calibri" panose="020F0502020204030204" pitchFamily="34" charset="0"/>
              </a:rPr>
              <a:t>Amritkaal</a:t>
            </a:r>
            <a:br>
              <a:rPr lang="en-IN" sz="3600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IN" sz="3600" dirty="0">
                <a:solidFill>
                  <a:schemeClr val="tx2"/>
                </a:solidFill>
                <a:latin typeface="Calibri" panose="020F0502020204030204" pitchFamily="34" charset="0"/>
              </a:rPr>
              <a:t> Shared vision of Central Government, States and Industry</a:t>
            </a:r>
            <a:endParaRPr lang="en-IN" sz="5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Graphic 4" descr="Marker with solid fill">
            <a:extLst>
              <a:ext uri="{FF2B5EF4-FFF2-40B4-BE49-F238E27FC236}">
                <a16:creationId xmlns:a16="http://schemas.microsoft.com/office/drawing/2014/main" id="{0EB0FAD3-5370-4288-8374-48DB94D69E4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961207" y="6161935"/>
            <a:ext cx="293300" cy="293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E01D61-7ECD-4FAE-8D26-CE3AA33D5A86}"/>
              </a:ext>
            </a:extLst>
          </p:cNvPr>
          <p:cNvSpPr txBox="1"/>
          <p:nvPr/>
        </p:nvSpPr>
        <p:spPr>
          <a:xfrm>
            <a:off x="10173092" y="6161934"/>
            <a:ext cx="20189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Egalapanta, Telangana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#Swadesh Darshan Scheme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675891-65DE-4615-B50E-8EF903AC285D}"/>
              </a:ext>
            </a:extLst>
          </p:cNvPr>
          <p:cNvCxnSpPr>
            <a:cxnSpLocks/>
          </p:cNvCxnSpPr>
          <p:nvPr/>
        </p:nvCxnSpPr>
        <p:spPr>
          <a:xfrm>
            <a:off x="521386" y="2845248"/>
            <a:ext cx="10704946" cy="2667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50BD55-4B5D-4EC8-8D13-C0C17C91CB29}"/>
              </a:ext>
            </a:extLst>
          </p:cNvPr>
          <p:cNvCxnSpPr>
            <a:cxnSpLocks/>
          </p:cNvCxnSpPr>
          <p:nvPr/>
        </p:nvCxnSpPr>
        <p:spPr>
          <a:xfrm>
            <a:off x="521386" y="4120320"/>
            <a:ext cx="10704946" cy="2667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65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09CFA10-49BD-482B-BCFB-E6DE0E89C04C}"/>
              </a:ext>
            </a:extLst>
          </p:cNvPr>
          <p:cNvSpPr txBox="1"/>
          <p:nvPr/>
        </p:nvSpPr>
        <p:spPr>
          <a:xfrm>
            <a:off x="801029" y="1510846"/>
            <a:ext cx="10785421" cy="496906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2060"/>
                </a:solidFill>
                <a:latin typeface="Calibri"/>
                <a:cs typeface="Calibri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Agenda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F6B4F4-7768-4E62-90F1-8D0FCA360C9C}"/>
              </a:ext>
            </a:extLst>
          </p:cNvPr>
          <p:cNvSpPr/>
          <p:nvPr/>
        </p:nvSpPr>
        <p:spPr>
          <a:xfrm>
            <a:off x="812399" y="920545"/>
            <a:ext cx="7611039" cy="590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Tourism in Mission Mode – during </a:t>
            </a:r>
            <a:r>
              <a:rPr kumimoji="0" lang="en-I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Amritkaal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259DBB-6755-4012-BE0A-EB56D5BEEED8}"/>
              </a:ext>
            </a:extLst>
          </p:cNvPr>
          <p:cNvSpPr txBox="1"/>
          <p:nvPr/>
        </p:nvSpPr>
        <p:spPr>
          <a:xfrm>
            <a:off x="812398" y="2283316"/>
            <a:ext cx="7472957" cy="3737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000" dirty="0"/>
              <a:t>Past trends in growth of tourism economy in India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/>
              <a:t>Contribution to GDP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/>
              <a:t>Direct and indirect jobs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/>
              <a:t>International Tourist Arrivals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/>
              <a:t>Foreign Exchange Earnings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/>
              <a:t>Domestic visits</a:t>
            </a:r>
          </a:p>
          <a:p>
            <a:pPr>
              <a:lnSpc>
                <a:spcPct val="150000"/>
              </a:lnSpc>
            </a:pPr>
            <a:endParaRPr lang="en-IN" sz="2000" dirty="0"/>
          </a:p>
          <a:p>
            <a:pPr>
              <a:lnSpc>
                <a:spcPct val="150000"/>
              </a:lnSpc>
            </a:pPr>
            <a:r>
              <a:rPr lang="en-IN" sz="2000" dirty="0"/>
              <a:t>Broad projections for 2024, 2030, 2040 and 2047 – As per Trend</a:t>
            </a:r>
          </a:p>
        </p:txBody>
      </p:sp>
    </p:spTree>
    <p:extLst>
      <p:ext uri="{BB962C8B-B14F-4D97-AF65-F5344CB8AC3E}">
        <p14:creationId xmlns:p14="http://schemas.microsoft.com/office/powerpoint/2010/main" val="97192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0F38F624-A82B-40B3-8FDF-D3615044B9F8}"/>
              </a:ext>
            </a:extLst>
          </p:cNvPr>
          <p:cNvGraphicFramePr/>
          <p:nvPr/>
        </p:nvGraphicFramePr>
        <p:xfrm>
          <a:off x="6096000" y="3043648"/>
          <a:ext cx="5631344" cy="222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Object 4">
            <a:extLst>
              <a:ext uri="{FF2B5EF4-FFF2-40B4-BE49-F238E27FC236}">
                <a16:creationId xmlns:a16="http://schemas.microsoft.com/office/drawing/2014/main" id="{883A6F78-D686-4E41-878F-133A5F051C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600" y="2986152"/>
          <a:ext cx="5410682" cy="239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F19CC941-F6E7-4CA7-8D13-B0C00BA3412C}"/>
              </a:ext>
            </a:extLst>
          </p:cNvPr>
          <p:cNvSpPr txBox="1"/>
          <p:nvPr/>
        </p:nvSpPr>
        <p:spPr>
          <a:xfrm>
            <a:off x="818492" y="2168525"/>
            <a:ext cx="5129071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Tourism Gross Domestic Product 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(in $Bn)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9EEEB50-8074-4589-A82B-00BEF8CAEAD3}"/>
              </a:ext>
            </a:extLst>
          </p:cNvPr>
          <p:cNvSpPr txBox="1"/>
          <p:nvPr/>
        </p:nvSpPr>
        <p:spPr>
          <a:xfrm>
            <a:off x="6301327" y="2175896"/>
            <a:ext cx="5320843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Foreign Exchange Earnings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(in $Bn)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9CFA10-49BD-482B-BCFB-E6DE0E89C04C}"/>
              </a:ext>
            </a:extLst>
          </p:cNvPr>
          <p:cNvSpPr txBox="1"/>
          <p:nvPr/>
        </p:nvSpPr>
        <p:spPr>
          <a:xfrm>
            <a:off x="801029" y="1510846"/>
            <a:ext cx="10785421" cy="496906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2060"/>
                </a:solidFill>
                <a:latin typeface="Calibri"/>
                <a:cs typeface="Calibri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Past Performance – Steady Growth before Pandemic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914106-1F6B-4FF7-A6B4-C6677522EFC9}"/>
              </a:ext>
            </a:extLst>
          </p:cNvPr>
          <p:cNvSpPr/>
          <p:nvPr/>
        </p:nvSpPr>
        <p:spPr>
          <a:xfrm>
            <a:off x="5534274" y="2789296"/>
            <a:ext cx="6261560" cy="207264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6AC96F4-4643-4A68-98C0-97EE521CDDBE}"/>
              </a:ext>
            </a:extLst>
          </p:cNvPr>
          <p:cNvCxnSpPr>
            <a:cxnSpLocks/>
          </p:cNvCxnSpPr>
          <p:nvPr/>
        </p:nvCxnSpPr>
        <p:spPr>
          <a:xfrm>
            <a:off x="6111217" y="2507499"/>
            <a:ext cx="0" cy="2566227"/>
          </a:xfrm>
          <a:prstGeom prst="line">
            <a:avLst/>
          </a:prstGeom>
          <a:ln w="9525">
            <a:solidFill>
              <a:schemeClr val="bg1">
                <a:lumMod val="40000"/>
                <a:lumOff val="6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Bracket 30">
            <a:extLst>
              <a:ext uri="{FF2B5EF4-FFF2-40B4-BE49-F238E27FC236}">
                <a16:creationId xmlns:a16="http://schemas.microsoft.com/office/drawing/2014/main" id="{D70426B7-5D95-4904-A20C-EAA035858683}"/>
              </a:ext>
            </a:extLst>
          </p:cNvPr>
          <p:cNvSpPr/>
          <p:nvPr/>
        </p:nvSpPr>
        <p:spPr>
          <a:xfrm rot="16200000">
            <a:off x="3241331" y="1111902"/>
            <a:ext cx="70240" cy="4248520"/>
          </a:xfrm>
          <a:prstGeom prst="rightBracket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259BEDD-5482-471D-A102-BC13291EAE18}"/>
              </a:ext>
            </a:extLst>
          </p:cNvPr>
          <p:cNvSpPr/>
          <p:nvPr/>
        </p:nvSpPr>
        <p:spPr>
          <a:xfrm>
            <a:off x="2960211" y="2900058"/>
            <a:ext cx="637032" cy="637032"/>
          </a:xfrm>
          <a:prstGeom prst="ellipse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3" name="Graphic 32" descr="Hockey Stick Curve Graph with solid fill">
            <a:extLst>
              <a:ext uri="{FF2B5EF4-FFF2-40B4-BE49-F238E27FC236}">
                <a16:creationId xmlns:a16="http://schemas.microsoft.com/office/drawing/2014/main" id="{399B3654-FAAA-43EE-A780-57097F66B5D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5245" y="3005092"/>
            <a:ext cx="426963" cy="426963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07DBAF38-1315-45E0-A891-466628A7DA34}"/>
              </a:ext>
            </a:extLst>
          </p:cNvPr>
          <p:cNvSpPr txBox="1"/>
          <p:nvPr/>
        </p:nvSpPr>
        <p:spPr>
          <a:xfrm>
            <a:off x="9227465" y="2830455"/>
            <a:ext cx="1239632" cy="272819"/>
          </a:xfrm>
          <a:prstGeom prst="rect">
            <a:avLst/>
          </a:prstGeom>
          <a:noFill/>
        </p:spPr>
        <p:txBody>
          <a:bodyPr wrap="square" lIns="0" tIns="36576" rIns="0" bIns="0" rtlCol="0" anchor="ctr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ED7D31"/>
              </a:buClr>
              <a:buSzPct val="70000"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ED7D31"/>
              </a:buClr>
              <a:buSzPct val="7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CAGR: 9.4 %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69AE27B-8B96-41F0-B2EE-FA18BF2026A0}"/>
              </a:ext>
            </a:extLst>
          </p:cNvPr>
          <p:cNvSpPr txBox="1"/>
          <p:nvPr/>
        </p:nvSpPr>
        <p:spPr>
          <a:xfrm>
            <a:off x="3705873" y="2845819"/>
            <a:ext cx="1239632" cy="272819"/>
          </a:xfrm>
          <a:prstGeom prst="rect">
            <a:avLst/>
          </a:prstGeom>
          <a:noFill/>
        </p:spPr>
        <p:txBody>
          <a:bodyPr wrap="square" lIns="0" tIns="36576" rIns="0" bIns="0" rtlCol="0" anchor="ctr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ED7D31"/>
              </a:buClr>
              <a:buSzPct val="70000"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ED7D31"/>
              </a:buClr>
              <a:buSzPct val="7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CAGR: 7.3 %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2F943047-B647-4669-BA21-1ACDC563048E}"/>
              </a:ext>
            </a:extLst>
          </p:cNvPr>
          <p:cNvSpPr/>
          <p:nvPr/>
        </p:nvSpPr>
        <p:spPr>
          <a:xfrm rot="16200000">
            <a:off x="9059202" y="713894"/>
            <a:ext cx="96234" cy="5029701"/>
          </a:xfrm>
          <a:prstGeom prst="rightBracket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6B6A4DF-D687-449E-8379-9F520FF1F917}"/>
              </a:ext>
            </a:extLst>
          </p:cNvPr>
          <p:cNvSpPr/>
          <p:nvPr/>
        </p:nvSpPr>
        <p:spPr>
          <a:xfrm>
            <a:off x="8492842" y="2744260"/>
            <a:ext cx="637032" cy="637032"/>
          </a:xfrm>
          <a:prstGeom prst="ellipse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5" name="Graphic 24" descr="Hockey Stick Curve Graph with solid fill">
            <a:extLst>
              <a:ext uri="{FF2B5EF4-FFF2-40B4-BE49-F238E27FC236}">
                <a16:creationId xmlns:a16="http://schemas.microsoft.com/office/drawing/2014/main" id="{9337289D-4172-4C53-BEF3-89BC7BF195F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97876" y="2849294"/>
            <a:ext cx="426963" cy="4269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BF6B4F4-7768-4E62-90F1-8D0FCA360C9C}"/>
              </a:ext>
            </a:extLst>
          </p:cNvPr>
          <p:cNvSpPr/>
          <p:nvPr/>
        </p:nvSpPr>
        <p:spPr>
          <a:xfrm>
            <a:off x="812399" y="920545"/>
            <a:ext cx="7611039" cy="590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Tourism Sector Overview - India 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E7FCE85-15A4-4CDD-AD36-8A62F4B3B276}"/>
              </a:ext>
            </a:extLst>
          </p:cNvPr>
          <p:cNvSpPr txBox="1">
            <a:spLocks/>
          </p:cNvSpPr>
          <p:nvPr/>
        </p:nvSpPr>
        <p:spPr>
          <a:xfrm>
            <a:off x="801029" y="5742561"/>
            <a:ext cx="10868377" cy="451900"/>
          </a:xfrm>
          <a:prstGeom prst="rect">
            <a:avLst/>
          </a:prstGeom>
          <a:solidFill>
            <a:srgbClr val="787878"/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Steady and consistent growth in Tourism GDP and Foreign Exchange Earnings 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1BE489-8BA7-418F-B23D-B724A9CB114A}"/>
              </a:ext>
            </a:extLst>
          </p:cNvPr>
          <p:cNvSpPr txBox="1"/>
          <p:nvPr/>
        </p:nvSpPr>
        <p:spPr>
          <a:xfrm>
            <a:off x="801029" y="5325027"/>
            <a:ext cx="3538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1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#3</a:t>
            </a:r>
            <a:r>
              <a:rPr kumimoji="0" lang="en-IN" sz="1200" b="0" i="1" u="none" strike="noStrike" kern="1200" cap="none" spc="0" normalizeH="0" baseline="3000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rd</a:t>
            </a:r>
            <a:r>
              <a:rPr kumimoji="0" lang="en-IN" sz="1200" b="0" i="1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TSA &amp; National Account Statistics (NAS) 2021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583585-21F4-406E-B5F6-9BA0ED2C2971}"/>
              </a:ext>
            </a:extLst>
          </p:cNvPr>
          <p:cNvSpPr txBox="1"/>
          <p:nvPr/>
        </p:nvSpPr>
        <p:spPr>
          <a:xfrm>
            <a:off x="6111217" y="5325027"/>
            <a:ext cx="3538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1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#Ministry of Tourism estimates</a:t>
            </a:r>
          </a:p>
        </p:txBody>
      </p:sp>
    </p:spTree>
    <p:extLst>
      <p:ext uri="{BB962C8B-B14F-4D97-AF65-F5344CB8AC3E}">
        <p14:creationId xmlns:p14="http://schemas.microsoft.com/office/powerpoint/2010/main" val="3646984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46D3101B-ED72-46F0-94BF-CD7453C3B67C}"/>
              </a:ext>
            </a:extLst>
          </p:cNvPr>
          <p:cNvSpPr txBox="1">
            <a:spLocks/>
          </p:cNvSpPr>
          <p:nvPr/>
        </p:nvSpPr>
        <p:spPr>
          <a:xfrm>
            <a:off x="394476" y="2152570"/>
            <a:ext cx="11572368" cy="80486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1" i="0" u="none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81640E-996B-4658-8D94-756BEC1BE3F2}"/>
              </a:ext>
            </a:extLst>
          </p:cNvPr>
          <p:cNvSpPr txBox="1"/>
          <p:nvPr/>
        </p:nvSpPr>
        <p:spPr>
          <a:xfrm>
            <a:off x="803275" y="2168525"/>
            <a:ext cx="5100983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International Tourist Arrivals (in Mn) </a:t>
            </a:r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0F38F624-A82B-40B3-8FDF-D3615044B9F8}"/>
              </a:ext>
            </a:extLst>
          </p:cNvPr>
          <p:cNvGraphicFramePr/>
          <p:nvPr/>
        </p:nvGraphicFramePr>
        <p:xfrm>
          <a:off x="630627" y="3076010"/>
          <a:ext cx="5275401" cy="227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0D7FAD1E-9D12-454B-9526-FF2BBD2461A5}"/>
              </a:ext>
            </a:extLst>
          </p:cNvPr>
          <p:cNvGraphicFramePr/>
          <p:nvPr/>
        </p:nvGraphicFramePr>
        <p:xfrm>
          <a:off x="6298513" y="3083366"/>
          <a:ext cx="5399775" cy="2253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2C132FA-DFC9-45E5-9ADD-1EEDD95B0341}"/>
              </a:ext>
            </a:extLst>
          </p:cNvPr>
          <p:cNvSpPr txBox="1"/>
          <p:nvPr/>
        </p:nvSpPr>
        <p:spPr>
          <a:xfrm>
            <a:off x="6313058" y="2168525"/>
            <a:ext cx="5358596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Domestic Tourist Visits (in Bn)</a:t>
            </a:r>
          </a:p>
        </p:txBody>
      </p:sp>
      <p:sp>
        <p:nvSpPr>
          <p:cNvPr id="20" name="Right Bracket 19">
            <a:extLst>
              <a:ext uri="{FF2B5EF4-FFF2-40B4-BE49-F238E27FC236}">
                <a16:creationId xmlns:a16="http://schemas.microsoft.com/office/drawing/2014/main" id="{57041394-9EAF-4E74-BD63-0943D130D5CF}"/>
              </a:ext>
            </a:extLst>
          </p:cNvPr>
          <p:cNvSpPr/>
          <p:nvPr/>
        </p:nvSpPr>
        <p:spPr>
          <a:xfrm rot="16200000">
            <a:off x="3205526" y="717750"/>
            <a:ext cx="123204" cy="4680836"/>
          </a:xfrm>
          <a:prstGeom prst="rightBracket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9F2CF6-E4F4-4056-BCE7-D83DE8E413B3}"/>
              </a:ext>
            </a:extLst>
          </p:cNvPr>
          <p:cNvSpPr/>
          <p:nvPr/>
        </p:nvSpPr>
        <p:spPr>
          <a:xfrm>
            <a:off x="2944995" y="2585144"/>
            <a:ext cx="637032" cy="637032"/>
          </a:xfrm>
          <a:prstGeom prst="ellipse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5" name="Graphic 24" descr="Hockey Stick Curve Graph with solid fill">
            <a:extLst>
              <a:ext uri="{FF2B5EF4-FFF2-40B4-BE49-F238E27FC236}">
                <a16:creationId xmlns:a16="http://schemas.microsoft.com/office/drawing/2014/main" id="{86C450D1-951E-4857-9BD1-0040B6FBD0C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50029" y="2690178"/>
            <a:ext cx="426963" cy="4269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C9F5E23-FB95-4B1F-8139-4AEEFB201A0A}"/>
              </a:ext>
            </a:extLst>
          </p:cNvPr>
          <p:cNvSpPr txBox="1"/>
          <p:nvPr/>
        </p:nvSpPr>
        <p:spPr>
          <a:xfrm>
            <a:off x="4360681" y="2666217"/>
            <a:ext cx="1239632" cy="272819"/>
          </a:xfrm>
          <a:prstGeom prst="rect">
            <a:avLst/>
          </a:prstGeom>
          <a:noFill/>
        </p:spPr>
        <p:txBody>
          <a:bodyPr wrap="square" lIns="0" tIns="36576" rIns="0" bIns="0" rtlCol="0" anchor="ctr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ED7D31"/>
              </a:buClr>
              <a:buSzPct val="70000"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ED7D31"/>
              </a:buClr>
              <a:buSzPct val="7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CAGR: 6.8 %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" name="Right Bracket 27">
            <a:extLst>
              <a:ext uri="{FF2B5EF4-FFF2-40B4-BE49-F238E27FC236}">
                <a16:creationId xmlns:a16="http://schemas.microsoft.com/office/drawing/2014/main" id="{09810639-D2DD-4E80-8824-D3EFC367F59B}"/>
              </a:ext>
            </a:extLst>
          </p:cNvPr>
          <p:cNvSpPr/>
          <p:nvPr/>
        </p:nvSpPr>
        <p:spPr>
          <a:xfrm rot="16200000">
            <a:off x="8927827" y="760372"/>
            <a:ext cx="123204" cy="4680836"/>
          </a:xfrm>
          <a:prstGeom prst="rightBracket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4BAC013-9CFA-4713-8E74-BCC332AD48EC}"/>
              </a:ext>
            </a:extLst>
          </p:cNvPr>
          <p:cNvSpPr/>
          <p:nvPr/>
        </p:nvSpPr>
        <p:spPr>
          <a:xfrm>
            <a:off x="8667297" y="2627766"/>
            <a:ext cx="637032" cy="637032"/>
          </a:xfrm>
          <a:prstGeom prst="ellipse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0" name="Graphic 29" descr="Hockey Stick Curve Graph with solid fill">
            <a:extLst>
              <a:ext uri="{FF2B5EF4-FFF2-40B4-BE49-F238E27FC236}">
                <a16:creationId xmlns:a16="http://schemas.microsoft.com/office/drawing/2014/main" id="{07AB7A66-0F0A-4C46-8741-49822D9F6FB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72331" y="2732800"/>
            <a:ext cx="426963" cy="42696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A293347-0A42-4AA1-A3CD-7A1C809E7B94}"/>
              </a:ext>
            </a:extLst>
          </p:cNvPr>
          <p:cNvSpPr txBox="1"/>
          <p:nvPr/>
        </p:nvSpPr>
        <p:spPr>
          <a:xfrm>
            <a:off x="9884062" y="2673541"/>
            <a:ext cx="1445785" cy="319919"/>
          </a:xfrm>
          <a:prstGeom prst="rect">
            <a:avLst/>
          </a:prstGeom>
          <a:noFill/>
        </p:spPr>
        <p:txBody>
          <a:bodyPr wrap="square" lIns="0" tIns="36576" rIns="0" bIns="0" rtlCol="0" anchor="ctr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ED7D31"/>
              </a:buClr>
              <a:buSzPct val="70000"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ED7D31"/>
              </a:buClr>
              <a:buSzPct val="7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CAGR: 13.9 %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9954402D-831F-4EFC-8874-3AEDBBDE7A93}"/>
              </a:ext>
            </a:extLst>
          </p:cNvPr>
          <p:cNvSpPr txBox="1">
            <a:spLocks/>
          </p:cNvSpPr>
          <p:nvPr/>
        </p:nvSpPr>
        <p:spPr>
          <a:xfrm>
            <a:off x="803275" y="5748875"/>
            <a:ext cx="10868377" cy="451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Steady and consistent growth in International and Domestic Tourists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79B2B2-B55E-42F8-B133-DB04D4541EF5}"/>
              </a:ext>
            </a:extLst>
          </p:cNvPr>
          <p:cNvSpPr/>
          <p:nvPr/>
        </p:nvSpPr>
        <p:spPr>
          <a:xfrm>
            <a:off x="803275" y="920946"/>
            <a:ext cx="7611039" cy="590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Tourism Sector Overview - India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367ED8-0FC8-4ECB-BA7C-36A9ED13B2C6}"/>
              </a:ext>
            </a:extLst>
          </p:cNvPr>
          <p:cNvSpPr txBox="1"/>
          <p:nvPr/>
        </p:nvSpPr>
        <p:spPr>
          <a:xfrm>
            <a:off x="793515" y="1520825"/>
            <a:ext cx="10785421" cy="49597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2060"/>
                </a:solidFill>
                <a:latin typeface="Calibri"/>
                <a:cs typeface="Calibri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Past Performance – Steady Growth in Visitation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BA02E42-1C54-4011-BF95-C34B69B941AE}"/>
              </a:ext>
            </a:extLst>
          </p:cNvPr>
          <p:cNvCxnSpPr>
            <a:cxnSpLocks/>
          </p:cNvCxnSpPr>
          <p:nvPr/>
        </p:nvCxnSpPr>
        <p:spPr>
          <a:xfrm>
            <a:off x="6101385" y="2568635"/>
            <a:ext cx="0" cy="2566227"/>
          </a:xfrm>
          <a:prstGeom prst="line">
            <a:avLst/>
          </a:prstGeom>
          <a:ln w="9525">
            <a:solidFill>
              <a:schemeClr val="bg1">
                <a:lumMod val="40000"/>
                <a:lumOff val="6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ED5EB22-AFD9-4182-9AC2-6AE9068CB9EB}"/>
              </a:ext>
            </a:extLst>
          </p:cNvPr>
          <p:cNvSpPr txBox="1"/>
          <p:nvPr/>
        </p:nvSpPr>
        <p:spPr>
          <a:xfrm>
            <a:off x="6111217" y="5325027"/>
            <a:ext cx="3538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#States/ UTs Tourism Departments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97760D-8743-4979-8721-4EFD6BE0B621}"/>
              </a:ext>
            </a:extLst>
          </p:cNvPr>
          <p:cNvSpPr txBox="1"/>
          <p:nvPr/>
        </p:nvSpPr>
        <p:spPr>
          <a:xfrm>
            <a:off x="801029" y="5325027"/>
            <a:ext cx="3538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#Bureau of Immigration (BOI) </a:t>
            </a:r>
          </a:p>
        </p:txBody>
      </p:sp>
    </p:spTree>
    <p:extLst>
      <p:ext uri="{BB962C8B-B14F-4D97-AF65-F5344CB8AC3E}">
        <p14:creationId xmlns:p14="http://schemas.microsoft.com/office/powerpoint/2010/main" val="1122761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179B2B2-B55E-42F8-B133-DB04D4541EF5}"/>
              </a:ext>
            </a:extLst>
          </p:cNvPr>
          <p:cNvSpPr/>
          <p:nvPr/>
        </p:nvSpPr>
        <p:spPr>
          <a:xfrm>
            <a:off x="803275" y="920946"/>
            <a:ext cx="7611039" cy="590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Tourism Sector Overview - India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367ED8-0FC8-4ECB-BA7C-36A9ED13B2C6}"/>
              </a:ext>
            </a:extLst>
          </p:cNvPr>
          <p:cNvSpPr txBox="1"/>
          <p:nvPr/>
        </p:nvSpPr>
        <p:spPr>
          <a:xfrm>
            <a:off x="793515" y="1520825"/>
            <a:ext cx="10785421" cy="49597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2060"/>
                </a:solidFill>
                <a:latin typeface="Calibri"/>
                <a:cs typeface="Calibri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Past Performance – Steady Growth in Visitation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15F01D-9051-4B51-9FCD-39A6443DE4C6}"/>
              </a:ext>
            </a:extLst>
          </p:cNvPr>
          <p:cNvSpPr txBox="1"/>
          <p:nvPr/>
        </p:nvSpPr>
        <p:spPr>
          <a:xfrm>
            <a:off x="928425" y="2884883"/>
            <a:ext cx="105156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Average Annual Growth Rate (</a:t>
            </a:r>
            <a:r>
              <a:rPr lang="en-US" sz="1600" b="1" dirty="0">
                <a:solidFill>
                  <a:srgbClr val="FF0000"/>
                </a:solidFill>
              </a:rPr>
              <a:t>FTAs 2008-13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): 5.5%                      Average Annual Growth Rate (</a:t>
            </a:r>
            <a:r>
              <a:rPr lang="en-US" sz="1600" b="1" dirty="0">
                <a:solidFill>
                  <a:srgbClr val="FF0000"/>
                </a:solidFill>
              </a:rPr>
              <a:t>FTAs 2014-19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): 7.2%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2ED5937B-AAF4-480C-BD70-2AA51EBFB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58802"/>
              </p:ext>
            </p:extLst>
          </p:nvPr>
        </p:nvGraphicFramePr>
        <p:xfrm>
          <a:off x="882885" y="2016798"/>
          <a:ext cx="10515600" cy="773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470">
                  <a:extLst>
                    <a:ext uri="{9D8B030D-6E8A-4147-A177-3AD203B41FA5}">
                      <a16:colId xmlns:a16="http://schemas.microsoft.com/office/drawing/2014/main" val="584767071"/>
                    </a:ext>
                  </a:extLst>
                </a:gridCol>
                <a:gridCol w="1560352">
                  <a:extLst>
                    <a:ext uri="{9D8B030D-6E8A-4147-A177-3AD203B41FA5}">
                      <a16:colId xmlns:a16="http://schemas.microsoft.com/office/drawing/2014/main" val="1476373249"/>
                    </a:ext>
                  </a:extLst>
                </a:gridCol>
                <a:gridCol w="1501629">
                  <a:extLst>
                    <a:ext uri="{9D8B030D-6E8A-4147-A177-3AD203B41FA5}">
                      <a16:colId xmlns:a16="http://schemas.microsoft.com/office/drawing/2014/main" val="404940523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18745804"/>
                    </a:ext>
                  </a:extLst>
                </a:gridCol>
                <a:gridCol w="1639349">
                  <a:extLst>
                    <a:ext uri="{9D8B030D-6E8A-4147-A177-3AD203B41FA5}">
                      <a16:colId xmlns:a16="http://schemas.microsoft.com/office/drawing/2014/main" val="4103090360"/>
                    </a:ext>
                  </a:extLst>
                </a:gridCol>
              </a:tblGrid>
              <a:tr h="3311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Year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2008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2013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2014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2019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902580"/>
                  </a:ext>
                </a:extLst>
              </a:tr>
              <a:tr h="408143">
                <a:tc>
                  <a:txBody>
                    <a:bodyPr/>
                    <a:lstStyle/>
                    <a:p>
                      <a:r>
                        <a:rPr lang="en-US" dirty="0"/>
                        <a:t>Foreign Tourist Arrivals (FTAs) (in </a:t>
                      </a:r>
                      <a:r>
                        <a:rPr lang="en-US" dirty="0" err="1"/>
                        <a:t>Mn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5.28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6.97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7.68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10.93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86556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96AC7C33-FF29-4902-9D13-EA12607D2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96170"/>
              </p:ext>
            </p:extLst>
          </p:nvPr>
        </p:nvGraphicFramePr>
        <p:xfrm>
          <a:off x="882885" y="4954009"/>
          <a:ext cx="10515600" cy="1733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70235367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376774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140206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4270511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19398400"/>
                    </a:ext>
                  </a:extLst>
                </a:gridCol>
              </a:tblGrid>
              <a:tr h="45300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Year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2008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2013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2014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2019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73711"/>
                  </a:ext>
                </a:extLst>
              </a:tr>
              <a:tr h="453006">
                <a:tc>
                  <a:txBody>
                    <a:bodyPr/>
                    <a:lstStyle/>
                    <a:p>
                      <a:r>
                        <a:rPr lang="en-US" dirty="0"/>
                        <a:t>World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0.58%</a:t>
                      </a:r>
                    </a:p>
                    <a:p>
                      <a:r>
                        <a:rPr lang="en-US" dirty="0"/>
                        <a:t>(41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Rank)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0.64%</a:t>
                      </a:r>
                    </a:p>
                    <a:p>
                      <a:r>
                        <a:rPr lang="en-US" dirty="0"/>
                        <a:t>(41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Rank)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1.15%</a:t>
                      </a:r>
                    </a:p>
                    <a:p>
                      <a:r>
                        <a:rPr lang="en-US" dirty="0"/>
                        <a:t>(24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Rank)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1.22%</a:t>
                      </a:r>
                    </a:p>
                    <a:p>
                      <a:r>
                        <a:rPr lang="en-US" dirty="0"/>
                        <a:t>(25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Rank)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897098"/>
                  </a:ext>
                </a:extLst>
              </a:tr>
              <a:tr h="453006">
                <a:tc>
                  <a:txBody>
                    <a:bodyPr/>
                    <a:lstStyle/>
                    <a:p>
                      <a:r>
                        <a:rPr lang="en-US" dirty="0"/>
                        <a:t>Asia &amp; the Pacific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2.87%</a:t>
                      </a:r>
                    </a:p>
                    <a:p>
                      <a:r>
                        <a:rPr lang="en-US" dirty="0"/>
                        <a:t>(11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Rank)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2.79%</a:t>
                      </a:r>
                    </a:p>
                    <a:p>
                      <a:r>
                        <a:rPr lang="en-US" dirty="0"/>
                        <a:t>(11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Rank)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4.86%</a:t>
                      </a:r>
                    </a:p>
                    <a:p>
                      <a:r>
                        <a:rPr lang="en-US" dirty="0"/>
                        <a:t>(8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Rank)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4.97%</a:t>
                      </a:r>
                    </a:p>
                    <a:p>
                      <a:r>
                        <a:rPr lang="en-US" dirty="0"/>
                        <a:t>(8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Rank)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018272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E5A95C99-CB2A-4F6E-98BE-A09C78D7CD64}"/>
              </a:ext>
            </a:extLst>
          </p:cNvPr>
          <p:cNvSpPr txBox="1"/>
          <p:nvPr/>
        </p:nvSpPr>
        <p:spPr>
          <a:xfrm>
            <a:off x="882885" y="4490143"/>
            <a:ext cx="10436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Share of India in International Tourist Arrivals in World and Asia &amp; the Pacific Region</a:t>
            </a:r>
            <a:endParaRPr lang="en-IN" sz="1600" dirty="0"/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D12CC89-5AA5-4EA7-B66C-3229FDA84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42111"/>
              </p:ext>
            </p:extLst>
          </p:nvPr>
        </p:nvGraphicFramePr>
        <p:xfrm>
          <a:off x="882885" y="3317620"/>
          <a:ext cx="10515600" cy="87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8692">
                  <a:extLst>
                    <a:ext uri="{9D8B030D-6E8A-4147-A177-3AD203B41FA5}">
                      <a16:colId xmlns:a16="http://schemas.microsoft.com/office/drawing/2014/main" val="2683461352"/>
                    </a:ext>
                  </a:extLst>
                </a:gridCol>
                <a:gridCol w="1451295">
                  <a:extLst>
                    <a:ext uri="{9D8B030D-6E8A-4147-A177-3AD203B41FA5}">
                      <a16:colId xmlns:a16="http://schemas.microsoft.com/office/drawing/2014/main" val="3720167235"/>
                    </a:ext>
                  </a:extLst>
                </a:gridCol>
                <a:gridCol w="1677798">
                  <a:extLst>
                    <a:ext uri="{9D8B030D-6E8A-4147-A177-3AD203B41FA5}">
                      <a16:colId xmlns:a16="http://schemas.microsoft.com/office/drawing/2014/main" val="830685268"/>
                    </a:ext>
                  </a:extLst>
                </a:gridCol>
                <a:gridCol w="1803633">
                  <a:extLst>
                    <a:ext uri="{9D8B030D-6E8A-4147-A177-3AD203B41FA5}">
                      <a16:colId xmlns:a16="http://schemas.microsoft.com/office/drawing/2014/main" val="3917499130"/>
                    </a:ext>
                  </a:extLst>
                </a:gridCol>
                <a:gridCol w="1614182">
                  <a:extLst>
                    <a:ext uri="{9D8B030D-6E8A-4147-A177-3AD203B41FA5}">
                      <a16:colId xmlns:a16="http://schemas.microsoft.com/office/drawing/2014/main" val="956799102"/>
                    </a:ext>
                  </a:extLst>
                </a:gridCol>
              </a:tblGrid>
              <a:tr h="30724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Year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2008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2013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2014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2019</a:t>
                      </a:r>
                      <a:endParaRPr lang="en-IN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95583"/>
                  </a:ext>
                </a:extLst>
              </a:tr>
              <a:tr h="507024">
                <a:tc>
                  <a:txBody>
                    <a:bodyPr/>
                    <a:lstStyle/>
                    <a:p>
                      <a:r>
                        <a:rPr lang="en-US" dirty="0"/>
                        <a:t>Foreign</a:t>
                      </a:r>
                      <a:r>
                        <a:rPr lang="en-US" baseline="0" dirty="0"/>
                        <a:t> Exchange Earnings (in </a:t>
                      </a:r>
                      <a:r>
                        <a:rPr lang="en-US" baseline="0" dirty="0" err="1"/>
                        <a:t>Rs</a:t>
                      </a:r>
                      <a:r>
                        <a:rPr lang="en-US" baseline="0" dirty="0"/>
                        <a:t>. Crore)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51294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107563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120367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211661</a:t>
                      </a:r>
                      <a:endParaRPr lang="en-IN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15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352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4">
            <a:extLst>
              <a:ext uri="{FF2B5EF4-FFF2-40B4-BE49-F238E27FC236}">
                <a16:creationId xmlns:a16="http://schemas.microsoft.com/office/drawing/2014/main" id="{203D94CF-326E-4412-8C28-353BFC590C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940576"/>
              </p:ext>
            </p:extLst>
          </p:nvPr>
        </p:nvGraphicFramePr>
        <p:xfrm>
          <a:off x="24555" y="1520825"/>
          <a:ext cx="10831286" cy="377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A6D89D-C2C5-42EE-BF89-7250D09A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1C0B3-3257-4A18-B4FB-00ACD20E9FD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9F08EC5-B3C5-4648-9B29-E42E097D355E}"/>
              </a:ext>
            </a:extLst>
          </p:cNvPr>
          <p:cNvSpPr txBox="1"/>
          <p:nvPr/>
        </p:nvSpPr>
        <p:spPr>
          <a:xfrm>
            <a:off x="803275" y="1957260"/>
            <a:ext cx="4340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Current Market Prices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592BC1DC-D7EC-4C99-AA15-1A0948D44345}"/>
              </a:ext>
            </a:extLst>
          </p:cNvPr>
          <p:cNvCxnSpPr>
            <a:cxnSpLocks/>
            <a:stCxn id="29" idx="0"/>
          </p:cNvCxnSpPr>
          <p:nvPr/>
        </p:nvCxnSpPr>
        <p:spPr>
          <a:xfrm rot="5400000" flipH="1" flipV="1">
            <a:off x="5961200" y="541390"/>
            <a:ext cx="1890743" cy="5182907"/>
          </a:xfrm>
          <a:prstGeom prst="bentConnector2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9A3DE23-0AB5-491A-A94E-C7AC68B330C1}"/>
              </a:ext>
            </a:extLst>
          </p:cNvPr>
          <p:cNvSpPr/>
          <p:nvPr/>
        </p:nvSpPr>
        <p:spPr>
          <a:xfrm>
            <a:off x="7900207" y="1895735"/>
            <a:ext cx="637032" cy="637032"/>
          </a:xfrm>
          <a:prstGeom prst="ellipse">
            <a:avLst/>
          </a:prstGeom>
          <a:solidFill>
            <a:sysClr val="windowText" lastClr="000000">
              <a:lumMod val="75000"/>
              <a:lumOff val="25000"/>
            </a:sysClr>
          </a:solidFill>
          <a:ln w="571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06A78D84-092D-482E-99CC-563D9563C7EE}"/>
              </a:ext>
            </a:extLst>
          </p:cNvPr>
          <p:cNvSpPr txBox="1">
            <a:spLocks/>
          </p:cNvSpPr>
          <p:nvPr/>
        </p:nvSpPr>
        <p:spPr>
          <a:xfrm>
            <a:off x="803275" y="5476460"/>
            <a:ext cx="10052566" cy="444157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Tourism GDP to contribute Rs 1 Trillion USD to economy by 2047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D2D1FBE-EE3D-4307-8A14-B5AA0AD38BAE}"/>
              </a:ext>
            </a:extLst>
          </p:cNvPr>
          <p:cNvSpPr/>
          <p:nvPr/>
        </p:nvSpPr>
        <p:spPr>
          <a:xfrm>
            <a:off x="4228758" y="4078214"/>
            <a:ext cx="172720" cy="172720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00A9B54-F974-4DF7-AF2C-D581C27FD050}"/>
              </a:ext>
            </a:extLst>
          </p:cNvPr>
          <p:cNvSpPr/>
          <p:nvPr/>
        </p:nvSpPr>
        <p:spPr>
          <a:xfrm>
            <a:off x="9289595" y="1763266"/>
            <a:ext cx="813890" cy="46211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0" cap="none" spc="-15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1 0 0 0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36D252-4980-498C-B738-DDF3C2F1D74A}"/>
              </a:ext>
            </a:extLst>
          </p:cNvPr>
          <p:cNvSpPr txBox="1"/>
          <p:nvPr/>
        </p:nvSpPr>
        <p:spPr>
          <a:xfrm>
            <a:off x="7862074" y="2030511"/>
            <a:ext cx="6880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 X</a:t>
            </a:r>
          </a:p>
        </p:txBody>
      </p:sp>
      <p:sp>
        <p:nvSpPr>
          <p:cNvPr id="33" name="Right Bracket 32">
            <a:extLst>
              <a:ext uri="{FF2B5EF4-FFF2-40B4-BE49-F238E27FC236}">
                <a16:creationId xmlns:a16="http://schemas.microsoft.com/office/drawing/2014/main" id="{986F74FA-6AEA-40B1-908F-18CEEEF75E75}"/>
              </a:ext>
            </a:extLst>
          </p:cNvPr>
          <p:cNvSpPr/>
          <p:nvPr/>
        </p:nvSpPr>
        <p:spPr>
          <a:xfrm rot="16200000">
            <a:off x="2126657" y="3172301"/>
            <a:ext cx="172719" cy="2004262"/>
          </a:xfrm>
          <a:prstGeom prst="rightBracket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87C578-6255-42E6-A961-C48ABDCBE57D}"/>
              </a:ext>
            </a:extLst>
          </p:cNvPr>
          <p:cNvSpPr txBox="1"/>
          <p:nvPr/>
        </p:nvSpPr>
        <p:spPr>
          <a:xfrm>
            <a:off x="1534370" y="3541201"/>
            <a:ext cx="141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COVID-19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382D14-4146-4A07-881D-60EC11D55A27}"/>
              </a:ext>
            </a:extLst>
          </p:cNvPr>
          <p:cNvCxnSpPr>
            <a:cxnSpLocks/>
          </p:cNvCxnSpPr>
          <p:nvPr/>
        </p:nvCxnSpPr>
        <p:spPr>
          <a:xfrm flipV="1">
            <a:off x="4618892" y="4677508"/>
            <a:ext cx="632703" cy="199291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356C5F9-F956-4466-B151-62EFF1DA9A21}"/>
              </a:ext>
            </a:extLst>
          </p:cNvPr>
          <p:cNvSpPr txBox="1"/>
          <p:nvPr/>
        </p:nvSpPr>
        <p:spPr>
          <a:xfrm>
            <a:off x="4588274" y="4476623"/>
            <a:ext cx="6880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8.4 %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FE1772-82B4-4DE9-B4D5-80475F49A385}"/>
              </a:ext>
            </a:extLst>
          </p:cNvPr>
          <p:cNvCxnSpPr>
            <a:cxnSpLocks/>
          </p:cNvCxnSpPr>
          <p:nvPr/>
        </p:nvCxnSpPr>
        <p:spPr>
          <a:xfrm flipV="1">
            <a:off x="5931877" y="4686538"/>
            <a:ext cx="670702" cy="2112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1BDB0F8-40DF-49B3-AF95-21DA05762CC9}"/>
              </a:ext>
            </a:extLst>
          </p:cNvPr>
          <p:cNvSpPr txBox="1"/>
          <p:nvPr/>
        </p:nvSpPr>
        <p:spPr>
          <a:xfrm>
            <a:off x="5926217" y="4337627"/>
            <a:ext cx="68808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8.0 %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CAGR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6381274-0C83-4156-BD5E-898603689AE4}"/>
              </a:ext>
            </a:extLst>
          </p:cNvPr>
          <p:cNvCxnSpPr>
            <a:cxnSpLocks/>
          </p:cNvCxnSpPr>
          <p:nvPr/>
        </p:nvCxnSpPr>
        <p:spPr>
          <a:xfrm flipV="1">
            <a:off x="7264160" y="4174432"/>
            <a:ext cx="634705" cy="497651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9744368-0EF9-4BE1-A484-19EC6B9AD1AE}"/>
              </a:ext>
            </a:extLst>
          </p:cNvPr>
          <p:cNvSpPr txBox="1"/>
          <p:nvPr/>
        </p:nvSpPr>
        <p:spPr>
          <a:xfrm>
            <a:off x="7205411" y="3884108"/>
            <a:ext cx="68808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8.5 %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CAGR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5EF1AF-9E6D-430D-ACAE-B474EF6125BC}"/>
              </a:ext>
            </a:extLst>
          </p:cNvPr>
          <p:cNvSpPr txBox="1"/>
          <p:nvPr/>
        </p:nvSpPr>
        <p:spPr>
          <a:xfrm>
            <a:off x="8550159" y="3159780"/>
            <a:ext cx="68808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9.0 %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CAGR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8145A4E-1BD7-48FC-9070-0638A799F78C}"/>
              </a:ext>
            </a:extLst>
          </p:cNvPr>
          <p:cNvCxnSpPr>
            <a:cxnSpLocks/>
          </p:cNvCxnSpPr>
          <p:nvPr/>
        </p:nvCxnSpPr>
        <p:spPr>
          <a:xfrm flipV="1">
            <a:off x="8595954" y="3428668"/>
            <a:ext cx="693641" cy="6249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2AE6F80D-39C2-4871-B2A3-69F16B6262B4}"/>
              </a:ext>
            </a:extLst>
          </p:cNvPr>
          <p:cNvSpPr/>
          <p:nvPr/>
        </p:nvSpPr>
        <p:spPr>
          <a:xfrm>
            <a:off x="803275" y="937555"/>
            <a:ext cx="7611039" cy="590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Tourism Projections- India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3C7CCD-7954-4FEA-8670-E6AF3D6B2E63}"/>
              </a:ext>
            </a:extLst>
          </p:cNvPr>
          <p:cNvSpPr txBox="1"/>
          <p:nvPr/>
        </p:nvSpPr>
        <p:spPr>
          <a:xfrm>
            <a:off x="803275" y="1532296"/>
            <a:ext cx="10785421" cy="49878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2060"/>
                </a:solidFill>
                <a:latin typeface="Calibri"/>
                <a:cs typeface="Calibri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Tourism Gross Domestic Product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(in $Bn)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94BBB02-7130-4293-956E-56FA0D2B7AB6}"/>
              </a:ext>
            </a:extLst>
          </p:cNvPr>
          <p:cNvSpPr/>
          <p:nvPr/>
        </p:nvSpPr>
        <p:spPr>
          <a:xfrm>
            <a:off x="7813609" y="983224"/>
            <a:ext cx="3042232" cy="462116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Scenario 1: As per the Trend</a:t>
            </a:r>
            <a:endParaRPr kumimoji="0" lang="en-IN" sz="1800" b="1" i="0" u="none" strike="noStrike" kern="0" cap="none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931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A048721-3C99-47A6-BEAA-23BE821B37E5}"/>
              </a:ext>
            </a:extLst>
          </p:cNvPr>
          <p:cNvSpPr/>
          <p:nvPr/>
        </p:nvSpPr>
        <p:spPr>
          <a:xfrm>
            <a:off x="6308207" y="2016365"/>
            <a:ext cx="1291732" cy="5103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2030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787398-4F19-4E19-81CE-BEAC585431EF}"/>
              </a:ext>
            </a:extLst>
          </p:cNvPr>
          <p:cNvSpPr/>
          <p:nvPr/>
        </p:nvSpPr>
        <p:spPr>
          <a:xfrm>
            <a:off x="8099464" y="2016365"/>
            <a:ext cx="1291732" cy="5103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2040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96E8A8-DA21-4822-8BF3-C7C40F305FB1}"/>
              </a:ext>
            </a:extLst>
          </p:cNvPr>
          <p:cNvSpPr/>
          <p:nvPr/>
        </p:nvSpPr>
        <p:spPr>
          <a:xfrm>
            <a:off x="9886624" y="2016365"/>
            <a:ext cx="1291732" cy="51038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2047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3A29BC-AD9A-4454-816F-0DA06017BFAF}"/>
              </a:ext>
            </a:extLst>
          </p:cNvPr>
          <p:cNvCxnSpPr>
            <a:cxnSpLocks/>
          </p:cNvCxnSpPr>
          <p:nvPr/>
        </p:nvCxnSpPr>
        <p:spPr>
          <a:xfrm flipH="1">
            <a:off x="943897" y="2694039"/>
            <a:ext cx="10234459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D308567-D7D0-4F22-9EF3-5A7887D4535F}"/>
              </a:ext>
            </a:extLst>
          </p:cNvPr>
          <p:cNvSpPr txBox="1"/>
          <p:nvPr/>
        </p:nvSpPr>
        <p:spPr>
          <a:xfrm>
            <a:off x="839786" y="2900783"/>
            <a:ext cx="3594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International Tourist Arrival (in Mn)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AE3227-5987-4927-AAC4-7877F76BF9D4}"/>
              </a:ext>
            </a:extLst>
          </p:cNvPr>
          <p:cNvSpPr txBox="1"/>
          <p:nvPr/>
        </p:nvSpPr>
        <p:spPr>
          <a:xfrm>
            <a:off x="839786" y="3507814"/>
            <a:ext cx="3594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Domestic Tourist (in Bn)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55BF67-EA8D-431D-9639-1976AF8C2BC8}"/>
              </a:ext>
            </a:extLst>
          </p:cNvPr>
          <p:cNvSpPr txBox="1"/>
          <p:nvPr/>
        </p:nvSpPr>
        <p:spPr>
          <a:xfrm>
            <a:off x="839786" y="4114845"/>
            <a:ext cx="3594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Foreign Exchange Earning 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(in $ Bn)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4231E5-5FA1-4BD2-BF28-1D797D7762E7}"/>
              </a:ext>
            </a:extLst>
          </p:cNvPr>
          <p:cNvSpPr txBox="1"/>
          <p:nvPr/>
        </p:nvSpPr>
        <p:spPr>
          <a:xfrm>
            <a:off x="839786" y="4721876"/>
            <a:ext cx="3594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Employment 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(in Mn)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4A554D-317C-4583-90C1-DC19A9DAD301}"/>
              </a:ext>
            </a:extLst>
          </p:cNvPr>
          <p:cNvSpPr txBox="1"/>
          <p:nvPr/>
        </p:nvSpPr>
        <p:spPr>
          <a:xfrm>
            <a:off x="839786" y="5328907"/>
            <a:ext cx="3594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Tourism GDP 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(in $ Bn)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CEE921-BA8C-4939-8368-32EB540929B4}"/>
              </a:ext>
            </a:extLst>
          </p:cNvPr>
          <p:cNvSpPr/>
          <p:nvPr/>
        </p:nvSpPr>
        <p:spPr>
          <a:xfrm>
            <a:off x="6308207" y="2883583"/>
            <a:ext cx="1291732" cy="4218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DA00EE-E7C5-4626-A6B2-1965F1F90284}"/>
              </a:ext>
            </a:extLst>
          </p:cNvPr>
          <p:cNvSpPr/>
          <p:nvPr/>
        </p:nvSpPr>
        <p:spPr>
          <a:xfrm>
            <a:off x="8099464" y="2883583"/>
            <a:ext cx="1291732" cy="4218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CDDF3CD-E745-4632-8E9A-07B3ADDD3595}"/>
              </a:ext>
            </a:extLst>
          </p:cNvPr>
          <p:cNvSpPr/>
          <p:nvPr/>
        </p:nvSpPr>
        <p:spPr>
          <a:xfrm>
            <a:off x="9886624" y="2883583"/>
            <a:ext cx="1291732" cy="42180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6A97A93-8202-414D-AA7E-5BD57D23FEE4}"/>
              </a:ext>
            </a:extLst>
          </p:cNvPr>
          <p:cNvSpPr/>
          <p:nvPr/>
        </p:nvSpPr>
        <p:spPr>
          <a:xfrm>
            <a:off x="6308207" y="3493419"/>
            <a:ext cx="1291732" cy="4218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5607FBF-BCB0-4E82-B2A9-C823CB807210}"/>
              </a:ext>
            </a:extLst>
          </p:cNvPr>
          <p:cNvSpPr/>
          <p:nvPr/>
        </p:nvSpPr>
        <p:spPr>
          <a:xfrm>
            <a:off x="8099464" y="3493419"/>
            <a:ext cx="1291732" cy="4218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02ADD72-7725-4C4D-9CD3-16BC30F01306}"/>
              </a:ext>
            </a:extLst>
          </p:cNvPr>
          <p:cNvSpPr/>
          <p:nvPr/>
        </p:nvSpPr>
        <p:spPr>
          <a:xfrm>
            <a:off x="9886624" y="3493419"/>
            <a:ext cx="1291732" cy="42180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F1B106-3FB8-4927-ACFE-ABAA3C1AA9B5}"/>
              </a:ext>
            </a:extLst>
          </p:cNvPr>
          <p:cNvSpPr/>
          <p:nvPr/>
        </p:nvSpPr>
        <p:spPr>
          <a:xfrm>
            <a:off x="6308207" y="4090618"/>
            <a:ext cx="1291732" cy="4218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31F1E0-FBD5-4E17-8B29-51884B56417F}"/>
              </a:ext>
            </a:extLst>
          </p:cNvPr>
          <p:cNvSpPr/>
          <p:nvPr/>
        </p:nvSpPr>
        <p:spPr>
          <a:xfrm>
            <a:off x="8099464" y="4090618"/>
            <a:ext cx="1291732" cy="4218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175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5C0C879-E80C-4AAE-A3F6-B14BBE793827}"/>
              </a:ext>
            </a:extLst>
          </p:cNvPr>
          <p:cNvSpPr/>
          <p:nvPr/>
        </p:nvSpPr>
        <p:spPr>
          <a:xfrm>
            <a:off x="9886624" y="4090618"/>
            <a:ext cx="1291732" cy="42180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400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1180596-1758-4BA2-8DBB-735F0A0E7578}"/>
              </a:ext>
            </a:extLst>
          </p:cNvPr>
          <p:cNvSpPr/>
          <p:nvPr/>
        </p:nvSpPr>
        <p:spPr>
          <a:xfrm>
            <a:off x="6308207" y="4673591"/>
            <a:ext cx="1291732" cy="4218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137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C8C4BB6-98D3-4586-9222-AE5C56F40F0F}"/>
              </a:ext>
            </a:extLst>
          </p:cNvPr>
          <p:cNvSpPr/>
          <p:nvPr/>
        </p:nvSpPr>
        <p:spPr>
          <a:xfrm>
            <a:off x="8099464" y="4673591"/>
            <a:ext cx="1291732" cy="4218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257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A1B8AB4-A685-4C92-AC17-8AE98A148F8E}"/>
              </a:ext>
            </a:extLst>
          </p:cNvPr>
          <p:cNvSpPr/>
          <p:nvPr/>
        </p:nvSpPr>
        <p:spPr>
          <a:xfrm>
            <a:off x="9886624" y="4673591"/>
            <a:ext cx="1291732" cy="42180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400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38B55E5-B737-41B1-9D3C-3E97E25DBC49}"/>
              </a:ext>
            </a:extLst>
          </p:cNvPr>
          <p:cNvSpPr/>
          <p:nvPr/>
        </p:nvSpPr>
        <p:spPr>
          <a:xfrm>
            <a:off x="6308207" y="5263986"/>
            <a:ext cx="1291732" cy="4218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256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CA6E161-0F33-45F5-BB47-D4C8D05E8AF8}"/>
              </a:ext>
            </a:extLst>
          </p:cNvPr>
          <p:cNvSpPr/>
          <p:nvPr/>
        </p:nvSpPr>
        <p:spPr>
          <a:xfrm>
            <a:off x="8099464" y="5263986"/>
            <a:ext cx="1291732" cy="4218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580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14CEF0-FF62-4593-8B70-DBCCEB283504}"/>
              </a:ext>
            </a:extLst>
          </p:cNvPr>
          <p:cNvSpPr/>
          <p:nvPr/>
        </p:nvSpPr>
        <p:spPr>
          <a:xfrm>
            <a:off x="9886624" y="5263986"/>
            <a:ext cx="1291732" cy="42180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1000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CD8462-EF1D-4742-9E89-7B209757F77C}"/>
              </a:ext>
            </a:extLst>
          </p:cNvPr>
          <p:cNvSpPr/>
          <p:nvPr/>
        </p:nvSpPr>
        <p:spPr>
          <a:xfrm>
            <a:off x="4592062" y="2016365"/>
            <a:ext cx="1291732" cy="5103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409FE02-3711-494E-9558-C7E4B6F464CD}"/>
              </a:ext>
            </a:extLst>
          </p:cNvPr>
          <p:cNvSpPr/>
          <p:nvPr/>
        </p:nvSpPr>
        <p:spPr>
          <a:xfrm>
            <a:off x="4592062" y="2883583"/>
            <a:ext cx="1291732" cy="421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EB30A27-0A61-4321-89D8-35DBC37B61C9}"/>
              </a:ext>
            </a:extLst>
          </p:cNvPr>
          <p:cNvSpPr/>
          <p:nvPr/>
        </p:nvSpPr>
        <p:spPr>
          <a:xfrm>
            <a:off x="4592062" y="3493419"/>
            <a:ext cx="1291732" cy="421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A8E3F62-06B8-4B39-ACBF-4D5637C60874}"/>
              </a:ext>
            </a:extLst>
          </p:cNvPr>
          <p:cNvSpPr/>
          <p:nvPr/>
        </p:nvSpPr>
        <p:spPr>
          <a:xfrm>
            <a:off x="4592062" y="4090618"/>
            <a:ext cx="1291732" cy="421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6253A53-193B-488D-89BF-9D1A7BF9400C}"/>
              </a:ext>
            </a:extLst>
          </p:cNvPr>
          <p:cNvSpPr/>
          <p:nvPr/>
        </p:nvSpPr>
        <p:spPr>
          <a:xfrm>
            <a:off x="4592062" y="4673591"/>
            <a:ext cx="1291732" cy="421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88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D6D38F9-F009-4FAC-B736-97F80C35AAE8}"/>
              </a:ext>
            </a:extLst>
          </p:cNvPr>
          <p:cNvSpPr/>
          <p:nvPr/>
        </p:nvSpPr>
        <p:spPr>
          <a:xfrm>
            <a:off x="4592062" y="5263986"/>
            <a:ext cx="1291732" cy="421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161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FA126B3-51FE-4136-971C-E5E0824E0195}"/>
              </a:ext>
            </a:extLst>
          </p:cNvPr>
          <p:cNvSpPr/>
          <p:nvPr/>
        </p:nvSpPr>
        <p:spPr>
          <a:xfrm>
            <a:off x="803275" y="937555"/>
            <a:ext cx="7611039" cy="590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Tourism Sector Overview - India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1C23BF-4534-4087-8044-3EA35A8F6586}"/>
              </a:ext>
            </a:extLst>
          </p:cNvPr>
          <p:cNvSpPr txBox="1"/>
          <p:nvPr/>
        </p:nvSpPr>
        <p:spPr>
          <a:xfrm>
            <a:off x="803275" y="1532296"/>
            <a:ext cx="10785421" cy="49878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2060"/>
                </a:solidFill>
                <a:latin typeface="Calibri"/>
                <a:cs typeface="Calibri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Vision@2047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2F82BC-219A-404D-8637-2F9222C161A8}"/>
              </a:ext>
            </a:extLst>
          </p:cNvPr>
          <p:cNvSpPr/>
          <p:nvPr/>
        </p:nvSpPr>
        <p:spPr>
          <a:xfrm>
            <a:off x="7813609" y="983224"/>
            <a:ext cx="3042232" cy="462116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Scenario 1: As per the Trend</a:t>
            </a:r>
            <a:endParaRPr kumimoji="0" lang="en-IN" sz="1800" b="1" i="0" u="none" strike="noStrike" kern="0" cap="none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10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3FA126B3-51FE-4136-971C-E5E0824E0195}"/>
              </a:ext>
            </a:extLst>
          </p:cNvPr>
          <p:cNvSpPr/>
          <p:nvPr/>
        </p:nvSpPr>
        <p:spPr>
          <a:xfrm>
            <a:off x="803275" y="937555"/>
            <a:ext cx="7611039" cy="590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Tourism Sector Overview - India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1C23BF-4534-4087-8044-3EA35A8F6586}"/>
              </a:ext>
            </a:extLst>
          </p:cNvPr>
          <p:cNvSpPr txBox="1"/>
          <p:nvPr/>
        </p:nvSpPr>
        <p:spPr>
          <a:xfrm>
            <a:off x="803275" y="1532296"/>
            <a:ext cx="10785421" cy="49878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2060"/>
                </a:solidFill>
                <a:latin typeface="Calibri"/>
                <a:cs typeface="Calibri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dirty="0">
                <a:solidFill>
                  <a:srgbClr val="FF0000"/>
                </a:solidFill>
              </a:rPr>
              <a:t>Rationale for Projection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32C757-B74F-4955-BCDA-73290DEB4830}"/>
              </a:ext>
            </a:extLst>
          </p:cNvPr>
          <p:cNvSpPr/>
          <p:nvPr/>
        </p:nvSpPr>
        <p:spPr>
          <a:xfrm>
            <a:off x="7813609" y="983224"/>
            <a:ext cx="3042232" cy="462116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Scenario 1: As per the Trend</a:t>
            </a:r>
            <a:endParaRPr kumimoji="0" lang="en-IN" sz="1800" b="1" i="0" u="none" strike="noStrike" kern="0" cap="none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CA1769-87FC-407F-9DDA-D4BD5499C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663021"/>
              </p:ext>
            </p:extLst>
          </p:nvPr>
        </p:nvGraphicFramePr>
        <p:xfrm>
          <a:off x="903249" y="2204833"/>
          <a:ext cx="9952596" cy="4157748"/>
        </p:xfrm>
        <a:graphic>
          <a:graphicData uri="http://schemas.openxmlformats.org/drawingml/2006/table">
            <a:tbl>
              <a:tblPr/>
              <a:tblGrid>
                <a:gridCol w="2409576">
                  <a:extLst>
                    <a:ext uri="{9D8B030D-6E8A-4147-A177-3AD203B41FA5}">
                      <a16:colId xmlns:a16="http://schemas.microsoft.com/office/drawing/2014/main" val="652405041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2505204658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3397695459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3687646742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290086142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2472480555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966697759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4170688123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2040799827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777939112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2444332258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2614675549"/>
                    </a:ext>
                  </a:extLst>
                </a:gridCol>
                <a:gridCol w="628585">
                  <a:extLst>
                    <a:ext uri="{9D8B030D-6E8A-4147-A177-3AD203B41FA5}">
                      <a16:colId xmlns:a16="http://schemas.microsoft.com/office/drawing/2014/main" val="2273906588"/>
                    </a:ext>
                  </a:extLst>
                </a:gridCol>
              </a:tblGrid>
              <a:tr h="28020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2016-17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2017-18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2018-19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2019-20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2020-21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2021-22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2030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2040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2047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755628"/>
                  </a:ext>
                </a:extLst>
              </a:tr>
              <a:tr h="433806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Tourism GDP  </a:t>
                      </a:r>
                    </a:p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$ Bn) 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256.3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579.4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1059.1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392202"/>
                  </a:ext>
                </a:extLst>
              </a:tr>
              <a:tr h="280208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CAGR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936236"/>
                  </a:ext>
                </a:extLst>
              </a:tr>
              <a:tr h="433806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Tourist Arrival </a:t>
                      </a:r>
                    </a:p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Mn) 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16.81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17.42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102.2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456251"/>
                  </a:ext>
                </a:extLst>
              </a:tr>
              <a:tr h="280208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CAGR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427616"/>
                  </a:ext>
                </a:extLst>
              </a:tr>
              <a:tr h="433806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Domestic Tourist </a:t>
                      </a:r>
                    </a:p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Mn)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1431.97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1615.39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1657.55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1853.79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2321.98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610.22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9465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15703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264351"/>
                  </a:ext>
                </a:extLst>
              </a:tr>
              <a:tr h="280208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CAGR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545938"/>
                  </a:ext>
                </a:extLst>
              </a:tr>
              <a:tr h="433806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Foreign Exchange Earning </a:t>
                      </a:r>
                    </a:p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$ Bn) 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21.01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22.92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27.31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27.31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56.38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175.11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399.38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569079"/>
                  </a:ext>
                </a:extLst>
              </a:tr>
              <a:tr h="280208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CAGR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10.4%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12.00%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838468"/>
                  </a:ext>
                </a:extLst>
              </a:tr>
              <a:tr h="433806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Employment </a:t>
                      </a:r>
                    </a:p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Mn) – Direct + Indirect 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72.26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75.71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80.54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137.36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257.84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400.68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033034"/>
                  </a:ext>
                </a:extLst>
              </a:tr>
              <a:tr h="280208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CAGR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6.50%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84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755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4">
            <a:extLst>
              <a:ext uri="{FF2B5EF4-FFF2-40B4-BE49-F238E27FC236}">
                <a16:creationId xmlns:a16="http://schemas.microsoft.com/office/drawing/2014/main" id="{203D94CF-326E-4412-8C28-353BFC590C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954690"/>
              </p:ext>
            </p:extLst>
          </p:nvPr>
        </p:nvGraphicFramePr>
        <p:xfrm>
          <a:off x="24555" y="1520825"/>
          <a:ext cx="10831286" cy="377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A6D89D-C2C5-42EE-BF89-7250D09A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1C0B3-3257-4A18-B4FB-00ACD20E9FD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9F08EC5-B3C5-4648-9B29-E42E097D355E}"/>
              </a:ext>
            </a:extLst>
          </p:cNvPr>
          <p:cNvSpPr txBox="1"/>
          <p:nvPr/>
        </p:nvSpPr>
        <p:spPr>
          <a:xfrm>
            <a:off x="803275" y="1957260"/>
            <a:ext cx="4340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Current Market Prices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592BC1DC-D7EC-4C99-AA15-1A0948D44345}"/>
              </a:ext>
            </a:extLst>
          </p:cNvPr>
          <p:cNvCxnSpPr>
            <a:cxnSpLocks/>
            <a:stCxn id="29" idx="0"/>
          </p:cNvCxnSpPr>
          <p:nvPr/>
        </p:nvCxnSpPr>
        <p:spPr>
          <a:xfrm rot="5400000" flipH="1" flipV="1">
            <a:off x="5961200" y="541390"/>
            <a:ext cx="1890743" cy="5182907"/>
          </a:xfrm>
          <a:prstGeom prst="bentConnector2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9A3DE23-0AB5-491A-A94E-C7AC68B330C1}"/>
              </a:ext>
            </a:extLst>
          </p:cNvPr>
          <p:cNvSpPr/>
          <p:nvPr/>
        </p:nvSpPr>
        <p:spPr>
          <a:xfrm>
            <a:off x="7900207" y="1895735"/>
            <a:ext cx="637032" cy="637032"/>
          </a:xfrm>
          <a:prstGeom prst="ellipse">
            <a:avLst/>
          </a:prstGeom>
          <a:solidFill>
            <a:sysClr val="windowText" lastClr="000000">
              <a:lumMod val="75000"/>
              <a:lumOff val="25000"/>
            </a:sysClr>
          </a:solidFill>
          <a:ln w="571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D2D1FBE-EE3D-4307-8A14-B5AA0AD38BAE}"/>
              </a:ext>
            </a:extLst>
          </p:cNvPr>
          <p:cNvSpPr/>
          <p:nvPr/>
        </p:nvSpPr>
        <p:spPr>
          <a:xfrm>
            <a:off x="4228758" y="4078214"/>
            <a:ext cx="172720" cy="172720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00A9B54-F974-4DF7-AF2C-D581C27FD050}"/>
              </a:ext>
            </a:extLst>
          </p:cNvPr>
          <p:cNvSpPr/>
          <p:nvPr/>
        </p:nvSpPr>
        <p:spPr>
          <a:xfrm>
            <a:off x="9289595" y="1763266"/>
            <a:ext cx="813890" cy="46211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kern="0" spc="-150" dirty="0">
                <a:solidFill>
                  <a:srgbClr val="162961"/>
                </a:solidFill>
                <a:latin typeface="Calibri"/>
              </a:rPr>
              <a:t>3 </a:t>
            </a:r>
            <a:r>
              <a:rPr kumimoji="0" lang="en-IN" sz="1800" b="1" i="0" u="none" strike="noStrike" kern="0" cap="none" spc="-15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0 0 0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36D252-4980-498C-B738-DDF3C2F1D74A}"/>
              </a:ext>
            </a:extLst>
          </p:cNvPr>
          <p:cNvSpPr txBox="1"/>
          <p:nvPr/>
        </p:nvSpPr>
        <p:spPr>
          <a:xfrm>
            <a:off x="7862074" y="2030511"/>
            <a:ext cx="6880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 X</a:t>
            </a:r>
          </a:p>
        </p:txBody>
      </p:sp>
      <p:sp>
        <p:nvSpPr>
          <p:cNvPr id="33" name="Right Bracket 32">
            <a:extLst>
              <a:ext uri="{FF2B5EF4-FFF2-40B4-BE49-F238E27FC236}">
                <a16:creationId xmlns:a16="http://schemas.microsoft.com/office/drawing/2014/main" id="{986F74FA-6AEA-40B1-908F-18CEEEF75E75}"/>
              </a:ext>
            </a:extLst>
          </p:cNvPr>
          <p:cNvSpPr/>
          <p:nvPr/>
        </p:nvSpPr>
        <p:spPr>
          <a:xfrm rot="16200000">
            <a:off x="2126657" y="3172301"/>
            <a:ext cx="172719" cy="2004262"/>
          </a:xfrm>
          <a:prstGeom prst="rightBracket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1A1588-15F4-4D15-AEB0-DFD51A5258DC}"/>
              </a:ext>
            </a:extLst>
          </p:cNvPr>
          <p:cNvSpPr txBox="1"/>
          <p:nvPr/>
        </p:nvSpPr>
        <p:spPr>
          <a:xfrm>
            <a:off x="897936" y="5327194"/>
            <a:ext cx="4340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# Inputs from Industry stakeholders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87C578-6255-42E6-A961-C48ABDCBE57D}"/>
              </a:ext>
            </a:extLst>
          </p:cNvPr>
          <p:cNvSpPr txBox="1"/>
          <p:nvPr/>
        </p:nvSpPr>
        <p:spPr>
          <a:xfrm>
            <a:off x="1534370" y="3541201"/>
            <a:ext cx="141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0" cap="none" spc="0" normalizeH="0" baseline="0" noProof="0" dirty="0">
                <a:ln>
                  <a:noFill/>
                </a:ln>
                <a:solidFill>
                  <a:srgbClr val="1629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COVID-19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382D14-4146-4A07-881D-60EC11D55A27}"/>
              </a:ext>
            </a:extLst>
          </p:cNvPr>
          <p:cNvCxnSpPr>
            <a:cxnSpLocks/>
          </p:cNvCxnSpPr>
          <p:nvPr/>
        </p:nvCxnSpPr>
        <p:spPr>
          <a:xfrm flipV="1">
            <a:off x="4618892" y="4792168"/>
            <a:ext cx="687897" cy="84631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356C5F9-F956-4466-B151-62EFF1DA9A21}"/>
              </a:ext>
            </a:extLst>
          </p:cNvPr>
          <p:cNvSpPr txBox="1"/>
          <p:nvPr/>
        </p:nvSpPr>
        <p:spPr>
          <a:xfrm>
            <a:off x="4588274" y="4476623"/>
            <a:ext cx="6880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8%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FE1772-82B4-4DE9-B4D5-80475F49A385}"/>
              </a:ext>
            </a:extLst>
          </p:cNvPr>
          <p:cNvCxnSpPr>
            <a:cxnSpLocks/>
          </p:cNvCxnSpPr>
          <p:nvPr/>
        </p:nvCxnSpPr>
        <p:spPr>
          <a:xfrm flipV="1">
            <a:off x="5931877" y="4784400"/>
            <a:ext cx="669531" cy="1133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1BDB0F8-40DF-49B3-AF95-21DA05762CC9}"/>
              </a:ext>
            </a:extLst>
          </p:cNvPr>
          <p:cNvSpPr txBox="1"/>
          <p:nvPr/>
        </p:nvSpPr>
        <p:spPr>
          <a:xfrm>
            <a:off x="5875077" y="4385366"/>
            <a:ext cx="68808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11 %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CAGR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6381274-0C83-4156-BD5E-898603689AE4}"/>
              </a:ext>
            </a:extLst>
          </p:cNvPr>
          <p:cNvCxnSpPr>
            <a:cxnSpLocks/>
          </p:cNvCxnSpPr>
          <p:nvPr/>
        </p:nvCxnSpPr>
        <p:spPr>
          <a:xfrm flipV="1">
            <a:off x="7307866" y="4260792"/>
            <a:ext cx="676407" cy="607147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9744368-0EF9-4BE1-A484-19EC6B9AD1AE}"/>
              </a:ext>
            </a:extLst>
          </p:cNvPr>
          <p:cNvSpPr txBox="1"/>
          <p:nvPr/>
        </p:nvSpPr>
        <p:spPr>
          <a:xfrm>
            <a:off x="7205411" y="3884108"/>
            <a:ext cx="68808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16 %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CAGR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5EF1AF-9E6D-430D-ACAE-B474EF6125BC}"/>
              </a:ext>
            </a:extLst>
          </p:cNvPr>
          <p:cNvSpPr txBox="1"/>
          <p:nvPr/>
        </p:nvSpPr>
        <p:spPr>
          <a:xfrm>
            <a:off x="8550159" y="3159780"/>
            <a:ext cx="68808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17 %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CAGR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8145A4E-1BD7-48FC-9070-0638A799F78C}"/>
              </a:ext>
            </a:extLst>
          </p:cNvPr>
          <p:cNvCxnSpPr>
            <a:cxnSpLocks/>
          </p:cNvCxnSpPr>
          <p:nvPr/>
        </p:nvCxnSpPr>
        <p:spPr>
          <a:xfrm flipV="1">
            <a:off x="8595954" y="3428668"/>
            <a:ext cx="693641" cy="6249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2AE6F80D-39C2-4871-B2A3-69F16B6262B4}"/>
              </a:ext>
            </a:extLst>
          </p:cNvPr>
          <p:cNvSpPr/>
          <p:nvPr/>
        </p:nvSpPr>
        <p:spPr>
          <a:xfrm>
            <a:off x="803275" y="937555"/>
            <a:ext cx="7611039" cy="59030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Tourism Projections- India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3C7CCD-7954-4FEA-8670-E6AF3D6B2E63}"/>
              </a:ext>
            </a:extLst>
          </p:cNvPr>
          <p:cNvSpPr txBox="1"/>
          <p:nvPr/>
        </p:nvSpPr>
        <p:spPr>
          <a:xfrm>
            <a:off x="803275" y="1532296"/>
            <a:ext cx="10785421" cy="49878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2060"/>
                </a:solidFill>
                <a:latin typeface="Calibri"/>
                <a:cs typeface="Calibri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Tourism Gross Domestic Product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(in $Bn)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DDACF5-2ACF-47A8-A331-2DA7718972EC}"/>
              </a:ext>
            </a:extLst>
          </p:cNvPr>
          <p:cNvSpPr/>
          <p:nvPr/>
        </p:nvSpPr>
        <p:spPr>
          <a:xfrm>
            <a:off x="6991815" y="983224"/>
            <a:ext cx="3864026" cy="462116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Scenario 2: Tourism in Mission Mode</a:t>
            </a:r>
            <a:endParaRPr kumimoji="0" lang="en-IN" sz="1800" b="1" i="0" u="none" strike="noStrike" kern="0" cap="none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CDD0FDD3-417C-4CE0-9372-8A0C4976A4A6}"/>
              </a:ext>
            </a:extLst>
          </p:cNvPr>
          <p:cNvSpPr txBox="1">
            <a:spLocks/>
          </p:cNvSpPr>
          <p:nvPr/>
        </p:nvSpPr>
        <p:spPr>
          <a:xfrm>
            <a:off x="803275" y="5744745"/>
            <a:ext cx="10052566" cy="444157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Tourism GDP to contribute Rs 3 Trillion USD to economy by 2047</a:t>
            </a:r>
          </a:p>
        </p:txBody>
      </p:sp>
    </p:spTree>
    <p:extLst>
      <p:ext uri="{BB962C8B-B14F-4D97-AF65-F5344CB8AC3E}">
        <p14:creationId xmlns:p14="http://schemas.microsoft.com/office/powerpoint/2010/main" val="2042150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0_EY_Presentation_Regular_Print">
  <a:themeElements>
    <a:clrScheme name="Custom 2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6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808080"/>
    </a:lt1>
    <a:dk2>
      <a:srgbClr val="FFFFFF"/>
    </a:dk2>
    <a:lt2>
      <a:srgbClr val="808080"/>
    </a:lt2>
    <a:accent1>
      <a:srgbClr val="808080"/>
    </a:accent1>
    <a:accent2>
      <a:srgbClr val="FFE600"/>
    </a:accent2>
    <a:accent3>
      <a:srgbClr val="999999"/>
    </a:accent3>
    <a:accent4>
      <a:srgbClr val="F0F0F0"/>
    </a:accent4>
    <a:accent5>
      <a:srgbClr val="00A3AE"/>
    </a:accent5>
    <a:accent6>
      <a:srgbClr val="C0C0C0"/>
    </a:accent6>
    <a:hlink>
      <a:srgbClr val="336699"/>
    </a:hlink>
    <a:folHlink>
      <a:srgbClr val="91278F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rgbClr val="000000"/>
    </a:dk1>
    <a:lt1>
      <a:srgbClr val="808080"/>
    </a:lt1>
    <a:dk2>
      <a:srgbClr val="FFFFFF"/>
    </a:dk2>
    <a:lt2>
      <a:srgbClr val="808080"/>
    </a:lt2>
    <a:accent1>
      <a:srgbClr val="808080"/>
    </a:accent1>
    <a:accent2>
      <a:srgbClr val="FFE600"/>
    </a:accent2>
    <a:accent3>
      <a:srgbClr val="999999"/>
    </a:accent3>
    <a:accent4>
      <a:srgbClr val="F0F0F0"/>
    </a:accent4>
    <a:accent5>
      <a:srgbClr val="00A3AE"/>
    </a:accent5>
    <a:accent6>
      <a:srgbClr val="C0C0C0"/>
    </a:accent6>
    <a:hlink>
      <a:srgbClr val="336699"/>
    </a:hlink>
    <a:folHlink>
      <a:srgbClr val="91278F"/>
    </a:folHlink>
  </a:clrScheme>
</a:themeOverride>
</file>

<file path=ppt/theme/themeOverride1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000000"/>
    </a:dk1>
    <a:lt1>
      <a:srgbClr val="808080"/>
    </a:lt1>
    <a:dk2>
      <a:srgbClr val="FFFFFF"/>
    </a:dk2>
    <a:lt2>
      <a:srgbClr val="808080"/>
    </a:lt2>
    <a:accent1>
      <a:srgbClr val="808080"/>
    </a:accent1>
    <a:accent2>
      <a:srgbClr val="FFE600"/>
    </a:accent2>
    <a:accent3>
      <a:srgbClr val="999999"/>
    </a:accent3>
    <a:accent4>
      <a:srgbClr val="F0F0F0"/>
    </a:accent4>
    <a:accent5>
      <a:srgbClr val="00A3AE"/>
    </a:accent5>
    <a:accent6>
      <a:srgbClr val="C0C0C0"/>
    </a:accent6>
    <a:hlink>
      <a:srgbClr val="336699"/>
    </a:hlink>
    <a:folHlink>
      <a:srgbClr val="91278F"/>
    </a:folHlink>
  </a:clrScheme>
</a:themeOverride>
</file>

<file path=ppt/theme/themeOverride3.xml><?xml version="1.0" encoding="utf-8"?>
<a:themeOverride xmlns:a="http://schemas.openxmlformats.org/drawingml/2006/main">
  <a:clrScheme name="Custom 8">
    <a:dk1>
      <a:srgbClr val="FFFFFF"/>
    </a:dk1>
    <a:lt1>
      <a:srgbClr val="2E2E38"/>
    </a:lt1>
    <a:dk2>
      <a:srgbClr val="FFE600"/>
    </a:dk2>
    <a:lt2>
      <a:srgbClr val="000000"/>
    </a:lt2>
    <a:accent1>
      <a:srgbClr val="2DB757"/>
    </a:accent1>
    <a:accent2>
      <a:srgbClr val="27ACAA"/>
    </a:accent2>
    <a:accent3>
      <a:srgbClr val="188CE5"/>
    </a:accent3>
    <a:accent4>
      <a:srgbClr val="3D108A"/>
    </a:accent4>
    <a:accent5>
      <a:srgbClr val="FF4136"/>
    </a:accent5>
    <a:accent6>
      <a:srgbClr val="FF6D00"/>
    </a:accent6>
    <a:hlink>
      <a:srgbClr val="0000FF"/>
    </a:hlink>
    <a:folHlink>
      <a:srgbClr val="800080"/>
    </a:folHlink>
  </a:clrScheme>
  <a:fontScheme name="Custom 1">
    <a:majorFont>
      <a:latin typeface="EYInterstate Light"/>
      <a:ea typeface=""/>
      <a:cs typeface=""/>
    </a:majorFont>
    <a:minorFont>
      <a:latin typeface="EYInterstate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000000"/>
    </a:dk1>
    <a:lt1>
      <a:srgbClr val="808080"/>
    </a:lt1>
    <a:dk2>
      <a:srgbClr val="FFFFFF"/>
    </a:dk2>
    <a:lt2>
      <a:srgbClr val="808080"/>
    </a:lt2>
    <a:accent1>
      <a:srgbClr val="808080"/>
    </a:accent1>
    <a:accent2>
      <a:srgbClr val="FFE600"/>
    </a:accent2>
    <a:accent3>
      <a:srgbClr val="999999"/>
    </a:accent3>
    <a:accent4>
      <a:srgbClr val="F0F0F0"/>
    </a:accent4>
    <a:accent5>
      <a:srgbClr val="00A3AE"/>
    </a:accent5>
    <a:accent6>
      <a:srgbClr val="C0C0C0"/>
    </a:accent6>
    <a:hlink>
      <a:srgbClr val="336699"/>
    </a:hlink>
    <a:folHlink>
      <a:srgbClr val="91278F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rgbClr val="000000"/>
    </a:dk1>
    <a:lt1>
      <a:srgbClr val="808080"/>
    </a:lt1>
    <a:dk2>
      <a:srgbClr val="FFFFFF"/>
    </a:dk2>
    <a:lt2>
      <a:srgbClr val="808080"/>
    </a:lt2>
    <a:accent1>
      <a:srgbClr val="808080"/>
    </a:accent1>
    <a:accent2>
      <a:srgbClr val="FFE600"/>
    </a:accent2>
    <a:accent3>
      <a:srgbClr val="999999"/>
    </a:accent3>
    <a:accent4>
      <a:srgbClr val="F0F0F0"/>
    </a:accent4>
    <a:accent5>
      <a:srgbClr val="00A3AE"/>
    </a:accent5>
    <a:accent6>
      <a:srgbClr val="C0C0C0"/>
    </a:accent6>
    <a:hlink>
      <a:srgbClr val="336699"/>
    </a:hlink>
    <a:folHlink>
      <a:srgbClr val="91278F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rgbClr val="000000"/>
    </a:dk1>
    <a:lt1>
      <a:srgbClr val="808080"/>
    </a:lt1>
    <a:dk2>
      <a:srgbClr val="FFFFFF"/>
    </a:dk2>
    <a:lt2>
      <a:srgbClr val="808080"/>
    </a:lt2>
    <a:accent1>
      <a:srgbClr val="808080"/>
    </a:accent1>
    <a:accent2>
      <a:srgbClr val="FFE600"/>
    </a:accent2>
    <a:accent3>
      <a:srgbClr val="999999"/>
    </a:accent3>
    <a:accent4>
      <a:srgbClr val="F0F0F0"/>
    </a:accent4>
    <a:accent5>
      <a:srgbClr val="00A3AE"/>
    </a:accent5>
    <a:accent6>
      <a:srgbClr val="C0C0C0"/>
    </a:accent6>
    <a:hlink>
      <a:srgbClr val="336699"/>
    </a:hlink>
    <a:folHlink>
      <a:srgbClr val="91278F"/>
    </a:folHlink>
  </a:clrScheme>
</a:themeOverride>
</file>

<file path=ppt/theme/themeOverride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ustom 2">
    <a:dk1>
      <a:srgbClr val="000000"/>
    </a:dk1>
    <a:lt1>
      <a:srgbClr val="808080"/>
    </a:lt1>
    <a:dk2>
      <a:srgbClr val="FFFFFF"/>
    </a:dk2>
    <a:lt2>
      <a:srgbClr val="808080"/>
    </a:lt2>
    <a:accent1>
      <a:srgbClr val="808080"/>
    </a:accent1>
    <a:accent2>
      <a:srgbClr val="FFE600"/>
    </a:accent2>
    <a:accent3>
      <a:srgbClr val="999999"/>
    </a:accent3>
    <a:accent4>
      <a:srgbClr val="F0F0F0"/>
    </a:accent4>
    <a:accent5>
      <a:srgbClr val="00A3AE"/>
    </a:accent5>
    <a:accent6>
      <a:srgbClr val="C0C0C0"/>
    </a:accent6>
    <a:hlink>
      <a:srgbClr val="336699"/>
    </a:hlink>
    <a:folHlink>
      <a:srgbClr val="91278F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rgbClr val="000000"/>
    </a:dk1>
    <a:lt1>
      <a:srgbClr val="808080"/>
    </a:lt1>
    <a:dk2>
      <a:srgbClr val="FFFFFF"/>
    </a:dk2>
    <a:lt2>
      <a:srgbClr val="808080"/>
    </a:lt2>
    <a:accent1>
      <a:srgbClr val="808080"/>
    </a:accent1>
    <a:accent2>
      <a:srgbClr val="FFE600"/>
    </a:accent2>
    <a:accent3>
      <a:srgbClr val="999999"/>
    </a:accent3>
    <a:accent4>
      <a:srgbClr val="F0F0F0"/>
    </a:accent4>
    <a:accent5>
      <a:srgbClr val="00A3AE"/>
    </a:accent5>
    <a:accent6>
      <a:srgbClr val="C0C0C0"/>
    </a:accent6>
    <a:hlink>
      <a:srgbClr val="336699"/>
    </a:hlink>
    <a:folHlink>
      <a:srgbClr val="91278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771</Words>
  <Application>Microsoft Office PowerPoint</Application>
  <PresentationFormat>Widescreen</PresentationFormat>
  <Paragraphs>321</Paragraphs>
  <Slides>9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EYInterstate</vt:lpstr>
      <vt:lpstr>EYInterstate Light</vt:lpstr>
      <vt:lpstr>KPMG Extralight</vt:lpstr>
      <vt:lpstr>Lucida Grande</vt:lpstr>
      <vt:lpstr>Univers for KPMG</vt:lpstr>
      <vt:lpstr>20_EY_Presentation_Regular_Print</vt:lpstr>
      <vt:lpstr>6_Custom Design</vt:lpstr>
      <vt:lpstr> Tourism in Mission Mode – during Amritkaal  Shared vision of Central Government, States and Industry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Aravind Viswanathan</dc:creator>
  <cp:lastModifiedBy>Sai Aditya</cp:lastModifiedBy>
  <cp:revision>4</cp:revision>
  <cp:lastPrinted>2023-03-27T10:50:24Z</cp:lastPrinted>
  <dcterms:created xsi:type="dcterms:W3CDTF">2023-03-27T04:59:06Z</dcterms:created>
  <dcterms:modified xsi:type="dcterms:W3CDTF">2023-03-28T03:03:09Z</dcterms:modified>
</cp:coreProperties>
</file>